
<file path=[Content_Types].xml><?xml version="1.0" encoding="utf-8"?>
<Types xmlns="http://schemas.openxmlformats.org/package/2006/content-types">
  <Default Extension="jfif"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19"/>
  </p:notesMasterIdLst>
  <p:sldIdLst>
    <p:sldId id="314" r:id="rId5"/>
    <p:sldId id="257" r:id="rId6"/>
    <p:sldId id="282" r:id="rId7"/>
    <p:sldId id="286" r:id="rId8"/>
    <p:sldId id="287" r:id="rId9"/>
    <p:sldId id="283" r:id="rId10"/>
    <p:sldId id="293" r:id="rId11"/>
    <p:sldId id="294" r:id="rId12"/>
    <p:sldId id="276" r:id="rId13"/>
    <p:sldId id="280" r:id="rId14"/>
    <p:sldId id="292" r:id="rId15"/>
    <p:sldId id="295" r:id="rId16"/>
    <p:sldId id="288" r:id="rId17"/>
    <p:sldId id="29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09F7BC-AC78-4A6B-882B-F95701F981DA}" v="1" dt="2021-12-03T09:20:53.024"/>
    <p1510:client id="{912F03B1-C628-AE38-C0E6-4D8CA8FC3F92}" v="3" dt="2022-01-25T15:01:47.101"/>
    <p1510:client id="{6E8AF9BB-BB2D-4A0F-D5A0-22B04A9294A3}" v="5" dt="2021-12-21T10:05:50.241"/>
    <p1510:client id="{7950E10F-C7EC-1593-0A28-1CD2812F86B8}" v="8" dt="2021-12-21T10:08:00.477"/>
    <p1510:client id="{95930383-C2BA-921C-29B8-C51280C8B469}" v="2" dt="2021-12-21T10:10:06.138"/>
    <p1510:client id="{E96D8F9B-A1A1-66BF-025C-AFFB7D0DE8F7}" v="5" dt="2021-12-21T10:17:50.633"/>
    <p1510:client id="{76E5D183-517E-A8FA-3193-82CEDE8DC029}" v="228" dt="2021-12-24T12:00:57.418"/>
  </p1510:revLst>
</p1510:revInfo>
</file>

<file path=ppt/tableStyles.xml><?xml version="1.0" encoding="utf-8"?>
<a:tblStyleLst xmlns:a="http://schemas.openxmlformats.org/drawingml/2006/main" def="{5C22544A-7EE6-4342-B048-85BDC9FD1C3A}">
  <a:tblStyle styleId="{073A0DAA-6AF3-43AB-8588-CEC1D06C72B9}"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7E7E7"/>
          </a:solidFill>
        </a:fill>
      </a:tcStyle>
    </a:wholeTbl>
    <a:band1H>
      <a:tcStyle>
        <a:tcBdr/>
        <a:fill>
          <a:solidFill>
            <a:srgbClr val="CBCBCB"/>
          </a:solidFill>
        </a:fill>
      </a:tcStyle>
    </a:band1H>
    <a:band2H>
      <a:tcStyle>
        <a:tcBdr/>
      </a:tcStyle>
    </a:band2H>
    <a:band1V>
      <a:tcStyle>
        <a:tcBdr/>
        <a:fill>
          <a:solidFill>
            <a:srgbClr val="CBCBCB"/>
          </a:solidFill>
        </a:fill>
      </a:tcStyle>
    </a:band1V>
    <a:band2V>
      <a:tcStyle>
        <a:tcBdr/>
      </a:tcStyle>
    </a:band2V>
    <a:lastCol>
      <a:tcTxStyle b="on">
        <a:font>
          <a:latin typeface="+mn-lt"/>
          <a:ea typeface="+mn-ea"/>
          <a:cs typeface="+mn-cs"/>
        </a:font>
        <a:srgbClr val="FFFFFF"/>
      </a:tcTxStyle>
      <a:tcStyle>
        <a:tcBdr/>
        <a:fill>
          <a:solidFill>
            <a:srgbClr val="000000"/>
          </a:solidFill>
        </a:fill>
      </a:tcStyle>
    </a:lastCol>
    <a:firstCol>
      <a:tcTxStyle b="on">
        <a:font>
          <a:latin typeface="+mn-lt"/>
          <a:ea typeface="+mn-ea"/>
          <a:cs typeface="+mn-cs"/>
        </a:font>
        <a:srgbClr val="FFFFFF"/>
      </a:tcTxStyle>
      <a:tcStyle>
        <a:tcBdr/>
        <a:fill>
          <a:solidFill>
            <a:srgbClr val="000000"/>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000000"/>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000000"/>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8" autoAdjust="0"/>
    <p:restoredTop sz="53630" autoAdjust="0"/>
  </p:normalViewPr>
  <p:slideViewPr>
    <p:cSldViewPr snapToGrid="0">
      <p:cViewPr varScale="1">
        <p:scale>
          <a:sx n="48" d="100"/>
          <a:sy n="48" d="100"/>
        </p:scale>
        <p:origin x="366" y="5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4A6E24-48D9-47C6-A682-2E909C6D162D}"/>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id="{82EF9BBF-2E40-4DC2-8D71-72A2A307C3AE}"/>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ABB68ACB-C22E-4DEA-88DF-8955862D5102}" type="datetime1">
              <a:rPr lang="en-GB"/>
              <a:pPr lvl="0"/>
              <a:t>06/05/2022</a:t>
            </a:fld>
            <a:endParaRPr lang="en-GB"/>
          </a:p>
        </p:txBody>
      </p:sp>
      <p:sp>
        <p:nvSpPr>
          <p:cNvPr id="4" name="Slide Image Placeholder 3">
            <a:extLst>
              <a:ext uri="{FF2B5EF4-FFF2-40B4-BE49-F238E27FC236}">
                <a16:creationId xmlns:a16="http://schemas.microsoft.com/office/drawing/2014/main" id="{FBC0BF99-052F-4C85-AFED-FB02D7F357A1}"/>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ECB37B3B-6742-457A-9C2C-5FEB991BC0D2}"/>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92B625C5-2932-4551-A125-CE92AC17B3E0}"/>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id="{13D7FC9D-512D-455C-B239-DCC1CED3A069}"/>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B421A969-B16F-46F6-B309-838304036354}" type="slidenum">
              <a:t>‹#›</a:t>
            </a:fld>
            <a:endParaRPr lang="en-GB"/>
          </a:p>
        </p:txBody>
      </p:sp>
    </p:spTree>
    <p:extLst>
      <p:ext uri="{BB962C8B-B14F-4D97-AF65-F5344CB8AC3E}">
        <p14:creationId xmlns:p14="http://schemas.microsoft.com/office/powerpoint/2010/main" val="3208538873"/>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fld id="{B421A969-B16F-46F6-B309-838304036354}" type="slidenum">
              <a:rPr lang="en-GB" smtClean="0"/>
              <a:t>1</a:t>
            </a:fld>
            <a:endParaRPr lang="en-GB"/>
          </a:p>
        </p:txBody>
      </p:sp>
    </p:spTree>
    <p:extLst>
      <p:ext uri="{BB962C8B-B14F-4D97-AF65-F5344CB8AC3E}">
        <p14:creationId xmlns:p14="http://schemas.microsoft.com/office/powerpoint/2010/main" val="3563196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https://www.nhsbsa.nhs.uk/nhs-learning-support-fund </a:t>
            </a:r>
          </a:p>
          <a:p>
            <a:endParaRPr lang="en-GB" dirty="0"/>
          </a:p>
          <a:p>
            <a:r>
              <a:rPr lang="en-GB" dirty="0"/>
              <a:t>Students starting and continuing their course from September 2020 can apply for the NHS Learning Support Fund (NHS LSF) if they’re on one of the following pre-registration undergraduate or postgraduate courses:</a:t>
            </a:r>
          </a:p>
          <a:p>
            <a:r>
              <a:rPr lang="en-GB" dirty="0"/>
              <a:t>•dental therapy/dental hygiene (level 5 and 6 courses)</a:t>
            </a:r>
          </a:p>
          <a:p>
            <a:r>
              <a:rPr lang="en-GB" dirty="0"/>
              <a:t>•dietetics</a:t>
            </a:r>
          </a:p>
          <a:p>
            <a:r>
              <a:rPr lang="en-GB" dirty="0"/>
              <a:t>•midwifery</a:t>
            </a:r>
          </a:p>
          <a:p>
            <a:r>
              <a:rPr lang="en-GB" dirty="0"/>
              <a:t>•nursing (adult, child, mental health, learning disability, joint nursing/social work)</a:t>
            </a:r>
          </a:p>
          <a:p>
            <a:r>
              <a:rPr lang="en-GB" dirty="0"/>
              <a:t>•occupational therapy</a:t>
            </a:r>
          </a:p>
          <a:p>
            <a:r>
              <a:rPr lang="en-GB" dirty="0"/>
              <a:t>•operating department practitioner (level 5 and 6 courses)</a:t>
            </a:r>
          </a:p>
          <a:p>
            <a:r>
              <a:rPr lang="en-GB" dirty="0"/>
              <a:t>•orthoptics</a:t>
            </a:r>
          </a:p>
          <a:p>
            <a:r>
              <a:rPr lang="en-GB" dirty="0"/>
              <a:t>•orthotics and prosthetics</a:t>
            </a:r>
          </a:p>
          <a:p>
            <a:r>
              <a:rPr lang="en-GB" dirty="0"/>
              <a:t>•paramedics (bachelors and masters courses are eligible, DipHE and FD courses are not eligible for NHS LSF)</a:t>
            </a:r>
          </a:p>
          <a:p>
            <a:r>
              <a:rPr lang="en-GB" dirty="0"/>
              <a:t>•physiotherapy</a:t>
            </a:r>
          </a:p>
          <a:p>
            <a:r>
              <a:rPr lang="en-GB" dirty="0"/>
              <a:t>•podiatry/chiropody</a:t>
            </a:r>
          </a:p>
          <a:p>
            <a:r>
              <a:rPr lang="en-GB" dirty="0"/>
              <a:t>•radiography (diagnostic and therapeutic)</a:t>
            </a:r>
          </a:p>
          <a:p>
            <a:r>
              <a:rPr lang="en-GB" dirty="0"/>
              <a:t>•speech and language therapy</a:t>
            </a:r>
          </a:p>
          <a:p>
            <a:endParaRPr lang="en-GB" dirty="0"/>
          </a:p>
          <a:p>
            <a:r>
              <a:rPr lang="en-GB" dirty="0"/>
              <a:t>NHS LSF offers support for:</a:t>
            </a:r>
          </a:p>
          <a:p>
            <a:r>
              <a:rPr lang="en-GB" dirty="0"/>
              <a:t>•a Training Grant for all eligible students of £5,000 per academic year</a:t>
            </a:r>
          </a:p>
          <a:p>
            <a:r>
              <a:rPr lang="en-GB" dirty="0"/>
              <a:t>•Parental Support of £2,000 for students with at least one dependent child under 15 years, or under 17 years if registered with special educational needs (this used to be called Child Dependants Allowance)</a:t>
            </a:r>
          </a:p>
          <a:p>
            <a:r>
              <a:rPr lang="en-GB" dirty="0"/>
              <a:t>•reimbursement of excess costs incurred on practice placement for travel and temporary accommodation costs (Travel and Dual Accommodation Expenses)</a:t>
            </a:r>
          </a:p>
          <a:p>
            <a:r>
              <a:rPr lang="en-GB" dirty="0"/>
              <a:t>•students experiencing financial hardship (Exceptional Support Fund)</a:t>
            </a:r>
          </a:p>
          <a:p>
            <a:endParaRPr lang="en-GB" dirty="0"/>
          </a:p>
          <a:p>
            <a:r>
              <a:rPr lang="en-GB" dirty="0"/>
              <a:t>Funding will be phased over the academic year and will be paid in 3 instalments.</a:t>
            </a:r>
          </a:p>
        </p:txBody>
      </p:sp>
      <p:sp>
        <p:nvSpPr>
          <p:cNvPr id="4" name="Slide Number Placeholder 3"/>
          <p:cNvSpPr>
            <a:spLocks noGrp="1"/>
          </p:cNvSpPr>
          <p:nvPr>
            <p:ph type="sldNum" sz="quarter" idx="5"/>
          </p:nvPr>
        </p:nvSpPr>
        <p:spPr/>
        <p:txBody>
          <a:bodyPr/>
          <a:lstStyle/>
          <a:p>
            <a:pPr lvl="0"/>
            <a:fld id="{B421A969-B16F-46F6-B309-838304036354}" type="slidenum">
              <a:rPr lang="en-GB" smtClean="0"/>
              <a:t>10</a:t>
            </a:fld>
            <a:endParaRPr lang="en-GB"/>
          </a:p>
        </p:txBody>
      </p:sp>
    </p:spTree>
    <p:extLst>
      <p:ext uri="{BB962C8B-B14F-4D97-AF65-F5344CB8AC3E}">
        <p14:creationId xmlns:p14="http://schemas.microsoft.com/office/powerpoint/2010/main" val="3967302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pPr lvl="0"/>
            <a:fld id="{B421A969-B16F-46F6-B309-838304036354}" type="slidenum">
              <a:rPr lang="en-GB" smtClean="0"/>
              <a:t>11</a:t>
            </a:fld>
            <a:endParaRPr lang="en-GB"/>
          </a:p>
        </p:txBody>
      </p:sp>
    </p:spTree>
    <p:extLst>
      <p:ext uri="{BB962C8B-B14F-4D97-AF65-F5344CB8AC3E}">
        <p14:creationId xmlns:p14="http://schemas.microsoft.com/office/powerpoint/2010/main" val="2533595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Updated bank account stats 31/01/20</a:t>
            </a:r>
          </a:p>
          <a:p>
            <a:r>
              <a:rPr lang="en-GB" dirty="0"/>
              <a:t>https://www.savethestudent.org/money/student-banking/student-bank-accounts.html</a:t>
            </a:r>
          </a:p>
          <a:p>
            <a:r>
              <a:rPr lang="en-GB" dirty="0"/>
              <a:t>https://www.moneysavingexpert.com/students/student-bank-account/</a:t>
            </a:r>
          </a:p>
          <a:p>
            <a:endParaRPr lang="en-GB" dirty="0"/>
          </a:p>
        </p:txBody>
      </p:sp>
      <p:sp>
        <p:nvSpPr>
          <p:cNvPr id="4" name="Slide Number Placeholder 3"/>
          <p:cNvSpPr>
            <a:spLocks noGrp="1"/>
          </p:cNvSpPr>
          <p:nvPr>
            <p:ph type="sldNum" sz="quarter" idx="5"/>
          </p:nvPr>
        </p:nvSpPr>
        <p:spPr/>
        <p:txBody>
          <a:bodyPr/>
          <a:lstStyle/>
          <a:p>
            <a:pPr lvl="0"/>
            <a:fld id="{B421A969-B16F-46F6-B309-838304036354}" type="slidenum">
              <a:rPr lang="en-GB" smtClean="0"/>
              <a:t>12</a:t>
            </a:fld>
            <a:endParaRPr lang="en-GB"/>
          </a:p>
        </p:txBody>
      </p:sp>
    </p:spTree>
    <p:extLst>
      <p:ext uri="{BB962C8B-B14F-4D97-AF65-F5344CB8AC3E}">
        <p14:creationId xmlns:p14="http://schemas.microsoft.com/office/powerpoint/2010/main" val="3021052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fld id="{B421A969-B16F-46F6-B309-838304036354}" type="slidenum">
              <a:rPr lang="en-GB" smtClean="0"/>
              <a:t>13</a:t>
            </a:fld>
            <a:endParaRPr lang="en-GB"/>
          </a:p>
        </p:txBody>
      </p:sp>
    </p:spTree>
    <p:extLst>
      <p:ext uri="{BB962C8B-B14F-4D97-AF65-F5344CB8AC3E}">
        <p14:creationId xmlns:p14="http://schemas.microsoft.com/office/powerpoint/2010/main" val="2553136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pPr lvl="0"/>
            <a:fld id="{B421A969-B16F-46F6-B309-838304036354}" type="slidenum">
              <a:rPr lang="en-GB" smtClean="0"/>
              <a:t>14</a:t>
            </a:fld>
            <a:endParaRPr lang="en-GB"/>
          </a:p>
        </p:txBody>
      </p:sp>
    </p:spTree>
    <p:extLst>
      <p:ext uri="{BB962C8B-B14F-4D97-AF65-F5344CB8AC3E}">
        <p14:creationId xmlns:p14="http://schemas.microsoft.com/office/powerpoint/2010/main" val="2517036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fld id="{B421A969-B16F-46F6-B309-838304036354}" type="slidenum">
              <a:rPr lang="en-GB" smtClean="0"/>
              <a:t>2</a:t>
            </a:fld>
            <a:endParaRPr lang="en-GB"/>
          </a:p>
        </p:txBody>
      </p:sp>
    </p:spTree>
    <p:extLst>
      <p:ext uri="{BB962C8B-B14F-4D97-AF65-F5344CB8AC3E}">
        <p14:creationId xmlns:p14="http://schemas.microsoft.com/office/powerpoint/2010/main" val="1107238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You may be able to borrow money to help pay for university or college tuition fees and to help with living costs.</a:t>
            </a:r>
          </a:p>
          <a:p>
            <a:endParaRPr lang="en-GB" dirty="0"/>
          </a:p>
          <a:p>
            <a:r>
              <a:rPr lang="en-GB" dirty="0"/>
              <a:t>You might get extra money on top of this, for example if you’re on a low income, are disabled or have children.</a:t>
            </a:r>
          </a:p>
          <a:p>
            <a:endParaRPr lang="en-GB" dirty="0"/>
          </a:p>
          <a:p>
            <a:r>
              <a:rPr lang="en-GB" dirty="0"/>
              <a:t>If you’re starting a course on or after 1 August 2021, you must have settled or pre-settled status under the EU Settlement Scheme to get student finance. This does not apply if you’re an Irish national.</a:t>
            </a:r>
          </a:p>
          <a:p>
            <a:endParaRPr lang="en-GB" dirty="0"/>
          </a:p>
        </p:txBody>
      </p:sp>
      <p:sp>
        <p:nvSpPr>
          <p:cNvPr id="4" name="Slide Number Placeholder 3"/>
          <p:cNvSpPr>
            <a:spLocks noGrp="1"/>
          </p:cNvSpPr>
          <p:nvPr>
            <p:ph type="sldNum" sz="quarter" idx="5"/>
          </p:nvPr>
        </p:nvSpPr>
        <p:spPr/>
        <p:txBody>
          <a:bodyPr/>
          <a:lstStyle/>
          <a:p>
            <a:pPr lvl="0"/>
            <a:fld id="{B421A969-B16F-46F6-B309-838304036354}" type="slidenum">
              <a:rPr lang="en-GB" smtClean="0"/>
              <a:t>3</a:t>
            </a:fld>
            <a:endParaRPr lang="en-GB"/>
          </a:p>
        </p:txBody>
      </p:sp>
    </p:spTree>
    <p:extLst>
      <p:ext uri="{BB962C8B-B14F-4D97-AF65-F5344CB8AC3E}">
        <p14:creationId xmlns:p14="http://schemas.microsoft.com/office/powerpoint/2010/main" val="1047395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These fees relate to full time UK and EU students commencing the first year of their undergraduate course in 2020/21. </a:t>
            </a:r>
          </a:p>
          <a:p>
            <a:r>
              <a:rPr lang="en-GB" dirty="0"/>
              <a:t>BA and BSc £9,250 </a:t>
            </a:r>
          </a:p>
          <a:p>
            <a:r>
              <a:rPr lang="en-GB" dirty="0"/>
              <a:t>HND £9,250 </a:t>
            </a:r>
          </a:p>
          <a:p>
            <a:r>
              <a:rPr lang="en-GB" dirty="0"/>
              <a:t>Foundation degree £9,250 </a:t>
            </a:r>
          </a:p>
          <a:p>
            <a:r>
              <a:rPr lang="en-GB" dirty="0"/>
              <a:t>Foundation year (as part of a 4 year programme) £6,750 </a:t>
            </a:r>
          </a:p>
          <a:p>
            <a:r>
              <a:rPr lang="en-GB" dirty="0"/>
              <a:t>PGCE (full time) £9,250 </a:t>
            </a:r>
          </a:p>
          <a:p>
            <a:r>
              <a:rPr lang="en-GB" dirty="0"/>
              <a:t>1 Year Top Up Courses £9,250 </a:t>
            </a:r>
          </a:p>
          <a:p>
            <a:r>
              <a:rPr lang="en-GB" dirty="0"/>
              <a:t>Undergraduate Sandwich / Placement Year £1,000 </a:t>
            </a:r>
          </a:p>
          <a:p>
            <a:endParaRPr lang="en-GB" dirty="0"/>
          </a:p>
          <a:p>
            <a:r>
              <a:rPr lang="en-GB" dirty="0"/>
              <a:t>Tuition fees are payable for each year of the course. The fees are subject to change during the continuing academic years of the course due to annual inflationary increases</a:t>
            </a:r>
          </a:p>
          <a:p>
            <a:endParaRPr lang="en-GB" dirty="0"/>
          </a:p>
        </p:txBody>
      </p:sp>
      <p:sp>
        <p:nvSpPr>
          <p:cNvPr id="4" name="Slide Number Placeholder 3"/>
          <p:cNvSpPr>
            <a:spLocks noGrp="1"/>
          </p:cNvSpPr>
          <p:nvPr>
            <p:ph type="sldNum" sz="quarter" idx="5"/>
          </p:nvPr>
        </p:nvSpPr>
        <p:spPr/>
        <p:txBody>
          <a:bodyPr/>
          <a:lstStyle/>
          <a:p>
            <a:pPr lvl="0"/>
            <a:fld id="{B421A969-B16F-46F6-B309-838304036354}" type="slidenum">
              <a:rPr lang="en-GB" smtClean="0"/>
              <a:t>4</a:t>
            </a:fld>
            <a:endParaRPr lang="en-GB"/>
          </a:p>
        </p:txBody>
      </p:sp>
    </p:spTree>
    <p:extLst>
      <p:ext uri="{BB962C8B-B14F-4D97-AF65-F5344CB8AC3E}">
        <p14:creationId xmlns:p14="http://schemas.microsoft.com/office/powerpoint/2010/main" val="2012473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pPr lvl="0"/>
            <a:fld id="{B421A969-B16F-46F6-B309-838304036354}" type="slidenum">
              <a:rPr lang="en-GB" smtClean="0"/>
              <a:t>5</a:t>
            </a:fld>
            <a:endParaRPr lang="en-GB"/>
          </a:p>
        </p:txBody>
      </p:sp>
    </p:spTree>
    <p:extLst>
      <p:ext uri="{BB962C8B-B14F-4D97-AF65-F5344CB8AC3E}">
        <p14:creationId xmlns:p14="http://schemas.microsoft.com/office/powerpoint/2010/main" val="1867362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You may have to give details of your household income.</a:t>
            </a:r>
          </a:p>
          <a:p>
            <a:endParaRPr lang="en-GB" dirty="0"/>
          </a:p>
          <a:p>
            <a:r>
              <a:rPr lang="en-GB" dirty="0"/>
              <a:t>The loan is paid directly into your bank account at the start of each term. You have to pay the loan back.</a:t>
            </a:r>
          </a:p>
          <a:p>
            <a:endParaRPr lang="en-GB" dirty="0"/>
          </a:p>
        </p:txBody>
      </p:sp>
      <p:sp>
        <p:nvSpPr>
          <p:cNvPr id="4" name="Slide Number Placeholder 3"/>
          <p:cNvSpPr>
            <a:spLocks noGrp="1"/>
          </p:cNvSpPr>
          <p:nvPr>
            <p:ph type="sldNum" sz="quarter" idx="5"/>
          </p:nvPr>
        </p:nvSpPr>
        <p:spPr/>
        <p:txBody>
          <a:bodyPr/>
          <a:lstStyle/>
          <a:p>
            <a:pPr lvl="0"/>
            <a:fld id="{B421A969-B16F-46F6-B309-838304036354}" type="slidenum">
              <a:rPr lang="en-GB" smtClean="0"/>
              <a:t>6</a:t>
            </a:fld>
            <a:endParaRPr lang="en-GB"/>
          </a:p>
        </p:txBody>
      </p:sp>
    </p:spTree>
    <p:extLst>
      <p:ext uri="{BB962C8B-B14F-4D97-AF65-F5344CB8AC3E}">
        <p14:creationId xmlns:p14="http://schemas.microsoft.com/office/powerpoint/2010/main" val="3972884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If your household income is above £60k-£70k we recommend completing a ‘non-means tested’ application so that parents/guardians do not have to provide their income information as the student will only receive the minimum amounts anyway.</a:t>
            </a:r>
          </a:p>
        </p:txBody>
      </p:sp>
      <p:sp>
        <p:nvSpPr>
          <p:cNvPr id="4" name="Slide Number Placeholder 3"/>
          <p:cNvSpPr>
            <a:spLocks noGrp="1"/>
          </p:cNvSpPr>
          <p:nvPr>
            <p:ph type="sldNum" sz="quarter" idx="5"/>
          </p:nvPr>
        </p:nvSpPr>
        <p:spPr/>
        <p:txBody>
          <a:bodyPr/>
          <a:lstStyle/>
          <a:p>
            <a:pPr lvl="0"/>
            <a:fld id="{B421A969-B16F-46F6-B309-838304036354}" type="slidenum">
              <a:rPr lang="en-GB" smtClean="0"/>
              <a:t>7</a:t>
            </a:fld>
            <a:endParaRPr lang="en-GB"/>
          </a:p>
        </p:txBody>
      </p:sp>
    </p:spTree>
    <p:extLst>
      <p:ext uri="{BB962C8B-B14F-4D97-AF65-F5344CB8AC3E}">
        <p14:creationId xmlns:p14="http://schemas.microsoft.com/office/powerpoint/2010/main" val="3956967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You’ll be charged interest on the loan from the day you take it out. The terms and conditions can change.</a:t>
            </a:r>
          </a:p>
          <a:p>
            <a:endParaRPr lang="en-GB" dirty="0"/>
          </a:p>
          <a:p>
            <a:r>
              <a:rPr lang="en-GB" dirty="0"/>
              <a:t>If you’re a full-time student, you’ll be due to start repaying your loan the April after you finish or leave your course.</a:t>
            </a:r>
          </a:p>
          <a:p>
            <a:r>
              <a:rPr lang="en-GB" dirty="0"/>
              <a:t>If you’re a part-time student, you’ll be due to start repaying your loan the April after you finish or leave your course, or the April four years after the start of your course (even if you’re still studying), whichever comes first.</a:t>
            </a:r>
          </a:p>
          <a:p>
            <a:r>
              <a:rPr lang="en-GB" dirty="0"/>
              <a:t>You’ll only start making repayments if your income is over the repayment threshold, which is currently £26,575 a year, £2,214 a month or £511 a week in the UK. If your income falls below the repayment threshold, your repayments will stop and only restart when your income is over the threshold again.</a:t>
            </a:r>
          </a:p>
          <a:p>
            <a:r>
              <a:rPr lang="en-GB" dirty="0"/>
              <a:t>You can also make additional voluntary repayments to SLC at any time.</a:t>
            </a:r>
          </a:p>
          <a:p>
            <a:endParaRPr lang="en-GB" dirty="0"/>
          </a:p>
          <a:p>
            <a:r>
              <a:rPr lang="en-GB" dirty="0"/>
              <a:t>By law, you must repay your loan in line with the loan contract and the regulations. For most people, repayments will be collected through the UK tax system by employers taking amounts from their salary through the Pay as You Earn (PAYE) system. If you’re self assessed, for example if you’re self employed, you’ll make repayments through self assessment at the same time you pay tax. If you live abroad, you’ll repay your loan directly to SLC. </a:t>
            </a:r>
          </a:p>
          <a:p>
            <a:endParaRPr lang="en-GB" dirty="0"/>
          </a:p>
          <a:p>
            <a:r>
              <a:rPr lang="en-GB" dirty="0"/>
              <a:t>If you don’t pay UK tax or you plan to leave the UK for more than 3 months at any point after you finish or leave your course (whether this is temporarily or because you will live in another country), you’ll make repayments directly to SLC. You must let SLC know before you leave the UK. If you don’t, they can charge penalties on your loan and where necessary, ask you to repay the full amount of loan plus interest and penalties in one lump sum.</a:t>
            </a:r>
          </a:p>
          <a:p>
            <a:endParaRPr lang="en-GB" dirty="0"/>
          </a:p>
          <a:p>
            <a:r>
              <a:rPr lang="en-GB" dirty="0"/>
              <a:t>Any loan plus interest remaining 30 years after you’re due to start making repayments will be cancelled.</a:t>
            </a:r>
          </a:p>
        </p:txBody>
      </p:sp>
      <p:sp>
        <p:nvSpPr>
          <p:cNvPr id="4" name="Slide Number Placeholder 3"/>
          <p:cNvSpPr>
            <a:spLocks noGrp="1"/>
          </p:cNvSpPr>
          <p:nvPr>
            <p:ph type="sldNum" sz="quarter" idx="5"/>
          </p:nvPr>
        </p:nvSpPr>
        <p:spPr/>
        <p:txBody>
          <a:bodyPr/>
          <a:lstStyle/>
          <a:p>
            <a:pPr lvl="0"/>
            <a:fld id="{B421A969-B16F-46F6-B309-838304036354}" type="slidenum">
              <a:rPr lang="en-GB" smtClean="0"/>
              <a:t>8</a:t>
            </a:fld>
            <a:endParaRPr lang="en-GB"/>
          </a:p>
        </p:txBody>
      </p:sp>
    </p:spTree>
    <p:extLst>
      <p:ext uri="{BB962C8B-B14F-4D97-AF65-F5344CB8AC3E}">
        <p14:creationId xmlns:p14="http://schemas.microsoft.com/office/powerpoint/2010/main" val="3957714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r>
              <a:rPr lang="en-GB" dirty="0"/>
              <a:t>Maximum dependants’ grants (adult dependants’ grant, childcare grant and parents’ learning allowance) will be increased by forecast inflation (2.3%) in 2022/23 for all new and continuing full-time undergraduate students. The maximum adult dependants’ grant will be increased to £3,263 in 2022/23. The maximum childcare grant payable in 2022/23, which covers 85% of actual childcare costs up to a specified limit, will be increased to £183.75 per week for one child only and £315.03 per week for two or more children. The maximum parents’ learning allowance payable in 2022/23 will be increased to £1,863. Disabled Students’ Allowance. The maximum Disabled Students’ Allowance for full-time and part-time undergraduate students will be increased by forecast inflation (2.3%) to £25,575 in 2022/23. </a:t>
            </a:r>
            <a:endParaRPr lang="en-GB" dirty="0">
              <a:cs typeface="Calibri"/>
            </a:endParaRPr>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pPr lvl="0"/>
            <a:fld id="{B421A969-B16F-46F6-B309-838304036354}" type="slidenum">
              <a:rPr lang="en-GB" smtClean="0"/>
              <a:t>9</a:t>
            </a:fld>
            <a:endParaRPr lang="en-GB"/>
          </a:p>
        </p:txBody>
      </p:sp>
    </p:spTree>
    <p:extLst>
      <p:ext uri="{BB962C8B-B14F-4D97-AF65-F5344CB8AC3E}">
        <p14:creationId xmlns:p14="http://schemas.microsoft.com/office/powerpoint/2010/main" val="185687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fld id="{A4F94374-D157-4B06-8CC2-9E76F3A51D80}" type="datetime1">
              <a:rPr lang="en-GB" smtClean="0"/>
              <a:pPr lvl="0"/>
              <a:t>06/05/2022</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6100F4D3-E399-450B-9AF0-0287AA8F31F5}" type="slidenum">
              <a:rPr lang="en-GB" smtClean="0"/>
              <a:t>‹#›</a:t>
            </a:fld>
            <a:endParaRPr lang="en-GB"/>
          </a:p>
        </p:txBody>
      </p:sp>
    </p:spTree>
    <p:extLst>
      <p:ext uri="{BB962C8B-B14F-4D97-AF65-F5344CB8AC3E}">
        <p14:creationId xmlns:p14="http://schemas.microsoft.com/office/powerpoint/2010/main" val="241655302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lvl="0"/>
            <a:fld id="{92EEE64E-43AF-449B-92AF-21B2F1112B6E}" type="datetime1">
              <a:rPr lang="en-GB" smtClean="0"/>
              <a:pPr lvl="0"/>
              <a:t>06/05/2022</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303665D8-4687-40CA-8413-88E7764803A4}" type="slidenum">
              <a:rPr lang="en-GB" smtClean="0"/>
              <a:t>‹#›</a:t>
            </a:fld>
            <a:endParaRPr lang="en-GB"/>
          </a:p>
        </p:txBody>
      </p:sp>
    </p:spTree>
    <p:extLst>
      <p:ext uri="{BB962C8B-B14F-4D97-AF65-F5344CB8AC3E}">
        <p14:creationId xmlns:p14="http://schemas.microsoft.com/office/powerpoint/2010/main" val="785738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lvl="0"/>
            <a:fld id="{92EEE64E-43AF-449B-92AF-21B2F1112B6E}" type="datetime1">
              <a:rPr lang="en-GB" smtClean="0"/>
              <a:pPr lvl="0"/>
              <a:t>06/05/2022</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303665D8-4687-40CA-8413-88E7764803A4}"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49880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lvl="0"/>
            <a:fld id="{92EEE64E-43AF-449B-92AF-21B2F1112B6E}" type="datetime1">
              <a:rPr lang="en-GB" smtClean="0"/>
              <a:pPr lvl="0"/>
              <a:t>06/05/2022</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303665D8-4687-40CA-8413-88E7764803A4}" type="slidenum">
              <a:rPr lang="en-GB" smtClean="0"/>
              <a:t>‹#›</a:t>
            </a:fld>
            <a:endParaRPr lang="en-GB"/>
          </a:p>
        </p:txBody>
      </p:sp>
    </p:spTree>
    <p:extLst>
      <p:ext uri="{BB962C8B-B14F-4D97-AF65-F5344CB8AC3E}">
        <p14:creationId xmlns:p14="http://schemas.microsoft.com/office/powerpoint/2010/main" val="353780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lvl="0"/>
            <a:fld id="{92EEE64E-43AF-449B-92AF-21B2F1112B6E}" type="datetime1">
              <a:rPr lang="en-GB" smtClean="0"/>
              <a:pPr lvl="0"/>
              <a:t>06/05/2022</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303665D8-4687-40CA-8413-88E7764803A4}"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19661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lvl="0"/>
            <a:fld id="{92EEE64E-43AF-449B-92AF-21B2F1112B6E}" type="datetime1">
              <a:rPr lang="en-GB" smtClean="0"/>
              <a:pPr lvl="0"/>
              <a:t>06/05/2022</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303665D8-4687-40CA-8413-88E7764803A4}" type="slidenum">
              <a:rPr lang="en-GB" smtClean="0"/>
              <a:t>‹#›</a:t>
            </a:fld>
            <a:endParaRPr lang="en-GB"/>
          </a:p>
        </p:txBody>
      </p:sp>
    </p:spTree>
    <p:extLst>
      <p:ext uri="{BB962C8B-B14F-4D97-AF65-F5344CB8AC3E}">
        <p14:creationId xmlns:p14="http://schemas.microsoft.com/office/powerpoint/2010/main" val="4114463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fld id="{72550586-4079-471C-B65C-AB009AFCFB47}" type="datetime1">
              <a:rPr lang="en-GB" smtClean="0"/>
              <a:pPr lvl="0"/>
              <a:t>06/05/2022</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E79620C0-506F-4915-8B09-5CD57DE9D88D}" type="slidenum">
              <a:rPr lang="en-GB" smtClean="0"/>
              <a:t>‹#›</a:t>
            </a:fld>
            <a:endParaRPr lang="en-GB"/>
          </a:p>
        </p:txBody>
      </p:sp>
    </p:spTree>
    <p:extLst>
      <p:ext uri="{BB962C8B-B14F-4D97-AF65-F5344CB8AC3E}">
        <p14:creationId xmlns:p14="http://schemas.microsoft.com/office/powerpoint/2010/main" val="2973029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fld id="{16E35ED3-3197-48BD-B614-B1D0212E751D}" type="datetime1">
              <a:rPr lang="en-GB" smtClean="0"/>
              <a:pPr lvl="0"/>
              <a:t>06/05/2022</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1865A0A9-004D-4B78-8E91-D5541B9D9A96}" type="slidenum">
              <a:rPr lang="en-GB" smtClean="0"/>
              <a:t>‹#›</a:t>
            </a:fld>
            <a:endParaRPr lang="en-GB"/>
          </a:p>
        </p:txBody>
      </p:sp>
    </p:spTree>
    <p:extLst>
      <p:ext uri="{BB962C8B-B14F-4D97-AF65-F5344CB8AC3E}">
        <p14:creationId xmlns:p14="http://schemas.microsoft.com/office/powerpoint/2010/main" val="263961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fld id="{D0A0E2E5-358D-4956-A357-E7930C3EB086}" type="datetime1">
              <a:rPr lang="en-GB" smtClean="0"/>
              <a:pPr lvl="0"/>
              <a:t>06/05/2022</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81E7045C-75BE-478B-BF11-E5ADDA23FDC7}" type="slidenum">
              <a:rPr lang="en-GB" smtClean="0"/>
              <a:t>‹#›</a:t>
            </a:fld>
            <a:endParaRPr lang="en-GB"/>
          </a:p>
        </p:txBody>
      </p:sp>
    </p:spTree>
    <p:extLst>
      <p:ext uri="{BB962C8B-B14F-4D97-AF65-F5344CB8AC3E}">
        <p14:creationId xmlns:p14="http://schemas.microsoft.com/office/powerpoint/2010/main" val="285423992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lvl="0"/>
            <a:fld id="{332C08FB-475E-4C06-A901-53107E9C4CD4}" type="datetime1">
              <a:rPr lang="en-GB" smtClean="0"/>
              <a:pPr lvl="0"/>
              <a:t>06/05/2022</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0CF53803-22CD-42C0-B3B4-ADF413A313D4}" type="slidenum">
              <a:rPr lang="en-GB" smtClean="0"/>
              <a:t>‹#›</a:t>
            </a:fld>
            <a:endParaRPr lang="en-GB"/>
          </a:p>
        </p:txBody>
      </p:sp>
    </p:spTree>
    <p:extLst>
      <p:ext uri="{BB962C8B-B14F-4D97-AF65-F5344CB8AC3E}">
        <p14:creationId xmlns:p14="http://schemas.microsoft.com/office/powerpoint/2010/main" val="366197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fld id="{8CCCB6A3-5F31-46B9-A48F-AA5E04B21A30}" type="datetime1">
              <a:rPr lang="en-GB" smtClean="0"/>
              <a:pPr lvl="0"/>
              <a:t>06/05/2022</a:t>
            </a:fld>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040C2AD8-6A34-4D22-B524-07A9AAA82E83}" type="slidenum">
              <a:rPr lang="en-GB" smtClean="0"/>
              <a:t>‹#›</a:t>
            </a:fld>
            <a:endParaRPr lang="en-GB"/>
          </a:p>
        </p:txBody>
      </p:sp>
    </p:spTree>
    <p:extLst>
      <p:ext uri="{BB962C8B-B14F-4D97-AF65-F5344CB8AC3E}">
        <p14:creationId xmlns:p14="http://schemas.microsoft.com/office/powerpoint/2010/main" val="53721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fld id="{E3138939-38F1-4560-8F8B-1A79E9B1B8C4}" type="datetime1">
              <a:rPr lang="en-GB" smtClean="0"/>
              <a:pPr lvl="0"/>
              <a:t>06/05/2022</a:t>
            </a:fld>
            <a:endParaRPr lang="en-GB"/>
          </a:p>
        </p:txBody>
      </p:sp>
      <p:sp>
        <p:nvSpPr>
          <p:cNvPr id="8" name="Footer Placeholder 7"/>
          <p:cNvSpPr>
            <a:spLocks noGrp="1"/>
          </p:cNvSpPr>
          <p:nvPr>
            <p:ph type="ftr" sz="quarter" idx="11"/>
          </p:nvPr>
        </p:nvSpPr>
        <p:spPr/>
        <p:txBody>
          <a:bodyPr/>
          <a:lstStyle/>
          <a:p>
            <a:pPr lvl="0"/>
            <a:endParaRPr lang="en-GB"/>
          </a:p>
        </p:txBody>
      </p:sp>
      <p:sp>
        <p:nvSpPr>
          <p:cNvPr id="9" name="Slide Number Placeholder 8"/>
          <p:cNvSpPr>
            <a:spLocks noGrp="1"/>
          </p:cNvSpPr>
          <p:nvPr>
            <p:ph type="sldNum" sz="quarter" idx="12"/>
          </p:nvPr>
        </p:nvSpPr>
        <p:spPr/>
        <p:txBody>
          <a:bodyPr/>
          <a:lstStyle/>
          <a:p>
            <a:pPr lvl="0"/>
            <a:fld id="{AAC7A6EC-15B6-4F08-9C34-6190B4ECDC9C}" type="slidenum">
              <a:rPr lang="en-GB" smtClean="0"/>
              <a:t>‹#›</a:t>
            </a:fld>
            <a:endParaRPr lang="en-GB"/>
          </a:p>
        </p:txBody>
      </p:sp>
    </p:spTree>
    <p:extLst>
      <p:ext uri="{BB962C8B-B14F-4D97-AF65-F5344CB8AC3E}">
        <p14:creationId xmlns:p14="http://schemas.microsoft.com/office/powerpoint/2010/main" val="3054382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fld id="{79E97AEA-353B-45DA-BC9C-575AC1AD2725}" type="datetime1">
              <a:rPr lang="en-GB" smtClean="0"/>
              <a:pPr lvl="0"/>
              <a:t>06/05/2022</a:t>
            </a:fld>
            <a:endParaRPr lang="en-GB"/>
          </a:p>
        </p:txBody>
      </p:sp>
      <p:sp>
        <p:nvSpPr>
          <p:cNvPr id="4" name="Footer Placeholder 3"/>
          <p:cNvSpPr>
            <a:spLocks noGrp="1"/>
          </p:cNvSpPr>
          <p:nvPr>
            <p:ph type="ftr" sz="quarter" idx="11"/>
          </p:nvPr>
        </p:nvSpPr>
        <p:spPr/>
        <p:txBody>
          <a:bodyPr/>
          <a:lstStyle/>
          <a:p>
            <a:pPr lvl="0"/>
            <a:endParaRPr lang="en-GB"/>
          </a:p>
        </p:txBody>
      </p:sp>
      <p:sp>
        <p:nvSpPr>
          <p:cNvPr id="5" name="Slide Number Placeholder 4"/>
          <p:cNvSpPr>
            <a:spLocks noGrp="1"/>
          </p:cNvSpPr>
          <p:nvPr>
            <p:ph type="sldNum" sz="quarter" idx="12"/>
          </p:nvPr>
        </p:nvSpPr>
        <p:spPr/>
        <p:txBody>
          <a:bodyPr/>
          <a:lstStyle/>
          <a:p>
            <a:pPr lvl="0"/>
            <a:fld id="{BF9E3268-8D74-4EB3-8363-B096841252C5}" type="slidenum">
              <a:rPr lang="en-GB" smtClean="0"/>
              <a:t>‹#›</a:t>
            </a:fld>
            <a:endParaRPr lang="en-GB"/>
          </a:p>
        </p:txBody>
      </p:sp>
    </p:spTree>
    <p:extLst>
      <p:ext uri="{BB962C8B-B14F-4D97-AF65-F5344CB8AC3E}">
        <p14:creationId xmlns:p14="http://schemas.microsoft.com/office/powerpoint/2010/main" val="1406930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ED889C26-AC36-47EF-956E-492E912AB6B9}" type="datetime1">
              <a:rPr lang="en-GB" smtClean="0"/>
              <a:pPr lvl="0"/>
              <a:t>06/05/2022</a:t>
            </a:fld>
            <a:endParaRPr lang="en-GB"/>
          </a:p>
        </p:txBody>
      </p:sp>
      <p:sp>
        <p:nvSpPr>
          <p:cNvPr id="3" name="Footer Placeholder 2"/>
          <p:cNvSpPr>
            <a:spLocks noGrp="1"/>
          </p:cNvSpPr>
          <p:nvPr>
            <p:ph type="ftr" sz="quarter" idx="11"/>
          </p:nvPr>
        </p:nvSpPr>
        <p:spPr/>
        <p:txBody>
          <a:bodyPr/>
          <a:lstStyle/>
          <a:p>
            <a:pPr lvl="0"/>
            <a:endParaRPr lang="en-GB"/>
          </a:p>
        </p:txBody>
      </p:sp>
      <p:sp>
        <p:nvSpPr>
          <p:cNvPr id="4" name="Slide Number Placeholder 3"/>
          <p:cNvSpPr>
            <a:spLocks noGrp="1"/>
          </p:cNvSpPr>
          <p:nvPr>
            <p:ph type="sldNum" sz="quarter" idx="12"/>
          </p:nvPr>
        </p:nvSpPr>
        <p:spPr/>
        <p:txBody>
          <a:bodyPr/>
          <a:lstStyle/>
          <a:p>
            <a:pPr lvl="0"/>
            <a:fld id="{7447CA6E-7001-4054-84BF-0C5B9D0B5778}" type="slidenum">
              <a:rPr lang="en-GB" smtClean="0"/>
              <a:t>‹#›</a:t>
            </a:fld>
            <a:endParaRPr lang="en-GB"/>
          </a:p>
        </p:txBody>
      </p:sp>
    </p:spTree>
    <p:extLst>
      <p:ext uri="{BB962C8B-B14F-4D97-AF65-F5344CB8AC3E}">
        <p14:creationId xmlns:p14="http://schemas.microsoft.com/office/powerpoint/2010/main" val="963767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lvl="0"/>
            <a:fld id="{A946C1F7-C1B4-4F3F-9A96-621C707E66E4}" type="datetime1">
              <a:rPr lang="en-GB" smtClean="0"/>
              <a:pPr lvl="0"/>
              <a:t>06/05/2022</a:t>
            </a:fld>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E4FA337D-ED89-4559-B24D-D91F0DCB54D2}" type="slidenum">
              <a:rPr lang="en-GB" smtClean="0"/>
              <a:t>‹#›</a:t>
            </a:fld>
            <a:endParaRPr lang="en-GB"/>
          </a:p>
        </p:txBody>
      </p:sp>
    </p:spTree>
    <p:extLst>
      <p:ext uri="{BB962C8B-B14F-4D97-AF65-F5344CB8AC3E}">
        <p14:creationId xmlns:p14="http://schemas.microsoft.com/office/powerpoint/2010/main" val="4280941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lvl="0"/>
            <a:fld id="{6AE2EC9D-F5C6-478C-A83E-E30BDA39CE1F}" type="datetime1">
              <a:rPr lang="en-GB" smtClean="0"/>
              <a:pPr lvl="0"/>
              <a:t>06/05/2022</a:t>
            </a:fld>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8D7795EE-5B2D-4DDC-94D9-B3F808B3F5BB}" type="slidenum">
              <a:rPr lang="en-GB" smtClean="0"/>
              <a:t>‹#›</a:t>
            </a:fld>
            <a:endParaRPr lang="en-GB"/>
          </a:p>
        </p:txBody>
      </p:sp>
    </p:spTree>
    <p:extLst>
      <p:ext uri="{BB962C8B-B14F-4D97-AF65-F5344CB8AC3E}">
        <p14:creationId xmlns:p14="http://schemas.microsoft.com/office/powerpoint/2010/main" val="1311123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lvl="0"/>
            <a:fld id="{92EEE64E-43AF-449B-92AF-21B2F1112B6E}" type="datetime1">
              <a:rPr lang="en-GB" smtClean="0"/>
              <a:pPr lvl="0"/>
              <a:t>06/05/2022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lvl="0"/>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lvl="0"/>
            <a:fld id="{303665D8-4687-40CA-8413-88E7764803A4}" type="slidenum">
              <a:rPr lang="en-GB" smtClean="0"/>
              <a:t>‹#›</a:t>
            </a:fld>
            <a:endParaRPr lang="en-GB"/>
          </a:p>
        </p:txBody>
      </p:sp>
    </p:spTree>
    <p:extLst>
      <p:ext uri="{BB962C8B-B14F-4D97-AF65-F5344CB8AC3E}">
        <p14:creationId xmlns:p14="http://schemas.microsoft.com/office/powerpoint/2010/main" val="61114242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133141-85C2-4F83-9942-31904C682D20}"/>
              </a:ext>
            </a:extLst>
          </p:cNvPr>
          <p:cNvSpPr>
            <a:spLocks noGrp="1"/>
          </p:cNvSpPr>
          <p:nvPr>
            <p:ph type="title"/>
          </p:nvPr>
        </p:nvSpPr>
        <p:spPr/>
        <p:txBody>
          <a:bodyPr>
            <a:normAutofit fontScale="90000"/>
          </a:bodyPr>
          <a:lstStyle/>
          <a:p>
            <a:r>
              <a:rPr lang="en-GB" sz="8000" b="1" dirty="0">
                <a:solidFill>
                  <a:schemeClr val="tx1"/>
                </a:solidFill>
                <a:latin typeface="Open Sans Extrabold"/>
              </a:rPr>
              <a:t>Student Finance </a:t>
            </a:r>
            <a:br>
              <a:rPr lang="en-GB" sz="8000" b="1" dirty="0">
                <a:solidFill>
                  <a:schemeClr val="tx1"/>
                </a:solidFill>
                <a:latin typeface="Open Sans Extrabold"/>
              </a:rPr>
            </a:br>
            <a:r>
              <a:rPr lang="en-GB" sz="8000" b="1" dirty="0">
                <a:solidFill>
                  <a:schemeClr val="tx1"/>
                </a:solidFill>
                <a:latin typeface="Open Sans Extrabold"/>
              </a:rPr>
              <a:t>2022</a:t>
            </a:r>
            <a:endParaRPr lang="en-GB" sz="8000" b="1" dirty="0">
              <a:solidFill>
                <a:schemeClr val="tx1"/>
              </a:solidFill>
              <a:latin typeface="Open Sans Extrabold"/>
              <a:ea typeface="Open Sans Extrabold"/>
              <a:cs typeface="Open Sans Extrabold"/>
            </a:endParaRPr>
          </a:p>
        </p:txBody>
      </p:sp>
      <p:sp>
        <p:nvSpPr>
          <p:cNvPr id="2" name="Subtitle 1">
            <a:extLst>
              <a:ext uri="{FF2B5EF4-FFF2-40B4-BE49-F238E27FC236}">
                <a16:creationId xmlns:a16="http://schemas.microsoft.com/office/drawing/2014/main" id="{AFA448B8-F5F9-40F1-BAC6-D4A1F6366E94}"/>
              </a:ext>
            </a:extLst>
          </p:cNvPr>
          <p:cNvSpPr>
            <a:spLocks noGrp="1"/>
          </p:cNvSpPr>
          <p:nvPr>
            <p:ph type="body" idx="1"/>
          </p:nvPr>
        </p:nvSpPr>
        <p:spPr/>
        <p:txBody>
          <a:bodyPr/>
          <a:lstStyle/>
          <a:p>
            <a:endParaRPr lang="en-GB" dirty="0">
              <a:latin typeface="Open Sans" panose="020B0606030504020204"/>
            </a:endParaRPr>
          </a:p>
        </p:txBody>
      </p:sp>
    </p:spTree>
    <p:extLst>
      <p:ext uri="{BB962C8B-B14F-4D97-AF65-F5344CB8AC3E}">
        <p14:creationId xmlns:p14="http://schemas.microsoft.com/office/powerpoint/2010/main" val="3472656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9F93203-BF76-4D23-8F96-0F2AFE83551B}"/>
              </a:ext>
            </a:extLst>
          </p:cNvPr>
          <p:cNvSpPr txBox="1">
            <a:spLocks noGrp="1"/>
          </p:cNvSpPr>
          <p:nvPr>
            <p:ph type="title"/>
          </p:nvPr>
        </p:nvSpPr>
        <p:spPr>
          <a:xfrm>
            <a:off x="648931" y="346079"/>
            <a:ext cx="10515600" cy="1325559"/>
          </a:xfrm>
          <a:prstGeom prst="rect">
            <a:avLst/>
          </a:prstGeom>
          <a:noFill/>
          <a:ln cap="flat">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sz="1800" b="0" i="0" u="none" strike="noStrike" kern="0" cap="none" spc="0" baseline="0">
                <a:solidFill>
                  <a:srgbClr val="000000"/>
                </a:solidFill>
                <a:uFillTx/>
              </a:defRPr>
            </a:pPr>
            <a:r>
              <a:rPr kumimoji="0" lang="en-US" sz="4000" b="1" i="0" u="none" strike="noStrike" kern="0" cap="none" spc="0" normalizeH="0" baseline="0" noProof="0" dirty="0">
                <a:ln>
                  <a:noFill/>
                </a:ln>
                <a:solidFill>
                  <a:schemeClr val="tx1"/>
                </a:solidFill>
                <a:effectLst/>
                <a:uLnTx/>
                <a:uFillTx/>
                <a:latin typeface="Open Sans Extrabold"/>
                <a:ea typeface="Tahoma" panose="020B0604030504040204" pitchFamily="34" charset="0"/>
                <a:cs typeface="Tahoma" panose="020B0604030504040204" pitchFamily="34" charset="0"/>
              </a:rPr>
              <a:t>NHS Funding </a:t>
            </a:r>
            <a:endParaRPr kumimoji="0" lang="en-US" sz="4000" b="1" i="0" u="none" strike="noStrike" kern="1200" cap="none" spc="0" normalizeH="0" baseline="0" noProof="0" dirty="0">
              <a:ln>
                <a:noFill/>
              </a:ln>
              <a:solidFill>
                <a:schemeClr val="tx1"/>
              </a:solidFill>
              <a:effectLst/>
              <a:uLnTx/>
              <a:uFillTx/>
              <a:latin typeface="Open Sans Extrabold"/>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649205B0-347E-447C-9ABC-B265E76FE0D6}"/>
              </a:ext>
            </a:extLst>
          </p:cNvPr>
          <p:cNvSpPr/>
          <p:nvPr/>
        </p:nvSpPr>
        <p:spPr>
          <a:xfrm>
            <a:off x="648931" y="1671638"/>
            <a:ext cx="6096000" cy="4062651"/>
          </a:xfrm>
          <a:prstGeom prst="rect">
            <a:avLst/>
          </a:prstGeom>
        </p:spPr>
        <p:txBody>
          <a:bodyPr>
            <a:spAutoFit/>
          </a:bodyPr>
          <a:lstStyle/>
          <a:p>
            <a:pPr marL="342900" indent="-342900">
              <a:buFont typeface="Arial" panose="020B0604020202020204" pitchFamily="34" charset="0"/>
              <a:buChar char="•"/>
            </a:pPr>
            <a:r>
              <a:rPr lang="en-GB" sz="2000" dirty="0">
                <a:latin typeface="Open Sans" panose="020B0606030504020204"/>
                <a:ea typeface="Tahoma" panose="020B0604030504040204" pitchFamily="34" charset="0"/>
                <a:cs typeface="Tahoma" panose="020B0604030504040204" pitchFamily="34" charset="0"/>
              </a:rPr>
              <a:t>Additional support will be made available through the NHS Learning Support Fund: </a:t>
            </a:r>
          </a:p>
          <a:p>
            <a:pPr marL="342900" indent="-342900">
              <a:buFont typeface="Arial" panose="020B0604020202020204" pitchFamily="34" charset="0"/>
              <a:buChar char="•"/>
            </a:pPr>
            <a:endParaRPr lang="en-GB" sz="2000" dirty="0">
              <a:latin typeface="Open Sans" panose="020B0606030504020204"/>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000" dirty="0">
                <a:latin typeface="Open Sans" panose="020B0606030504020204"/>
                <a:ea typeface="Tahoma" panose="020B0604030504040204" pitchFamily="34" charset="0"/>
                <a:cs typeface="Tahoma" panose="020B0604030504040204" pitchFamily="34" charset="0"/>
              </a:rPr>
              <a:t>A guaranteed £5000 per year to help with living costs</a:t>
            </a:r>
          </a:p>
          <a:p>
            <a:pPr marL="342900" indent="-342900">
              <a:buFont typeface="Arial" panose="020B0604020202020204" pitchFamily="34" charset="0"/>
              <a:buChar char="•"/>
            </a:pPr>
            <a:endParaRPr lang="en-GB" sz="2000" dirty="0">
              <a:latin typeface="Open Sans" panose="020B0606030504020204"/>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000" dirty="0">
                <a:latin typeface="Open Sans" panose="020B0606030504020204"/>
                <a:ea typeface="Tahoma" panose="020B0604030504040204" pitchFamily="34" charset="0"/>
                <a:cs typeface="Tahoma" panose="020B0604030504040204" pitchFamily="34" charset="0"/>
              </a:rPr>
              <a:t>Additional funding of up to £3000 available for eligible students, including childcare allowance</a:t>
            </a:r>
          </a:p>
          <a:p>
            <a:pPr marL="342900" indent="-342900">
              <a:buFont typeface="Arial" panose="020B0604020202020204" pitchFamily="34" charset="0"/>
              <a:buChar char="•"/>
            </a:pPr>
            <a:endParaRPr lang="en-GB" sz="2000" dirty="0">
              <a:latin typeface="Open Sans" panose="020B0606030504020204"/>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000" dirty="0">
                <a:latin typeface="Open Sans" panose="020B0606030504020204"/>
                <a:ea typeface="Tahoma" panose="020B0604030504040204" pitchFamily="34" charset="0"/>
                <a:cs typeface="Tahoma" panose="020B0604030504040204" pitchFamily="34" charset="0"/>
              </a:rPr>
              <a:t>Funds will not need to be repaid</a:t>
            </a:r>
          </a:p>
          <a:p>
            <a:pPr marL="342900" indent="-342900">
              <a:buFont typeface="Arial" panose="020B0604020202020204" pitchFamily="34" charset="0"/>
              <a:buChar char="•"/>
            </a:pPr>
            <a:endParaRPr lang="en-GB" sz="2000" dirty="0">
              <a:latin typeface="Open Sans" panose="020B0606030504020204"/>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000" dirty="0">
                <a:latin typeface="Open Sans" panose="020B0606030504020204"/>
                <a:ea typeface="Tahoma" panose="020B0604030504040204" pitchFamily="34" charset="0"/>
                <a:cs typeface="Tahoma" panose="020B0604030504040204" pitchFamily="34" charset="0"/>
              </a:rPr>
              <a:t>Funding for 2022/23 TBC</a:t>
            </a:r>
          </a:p>
          <a:p>
            <a:pPr marL="342900" indent="-342900">
              <a:buFont typeface="Arial" panose="020B0604020202020204" pitchFamily="34" charset="0"/>
              <a:buChar char="•"/>
            </a:pPr>
            <a:endPar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student nurse assesses a patient&#10;">
            <a:extLst>
              <a:ext uri="{FF2B5EF4-FFF2-40B4-BE49-F238E27FC236}">
                <a16:creationId xmlns:a16="http://schemas.microsoft.com/office/drawing/2014/main" id="{2742CB30-E7B8-4EF7-91AC-1763834E221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03433" y="0"/>
            <a:ext cx="4570883" cy="6858000"/>
          </a:xfrm>
          <a:prstGeom prst="rect">
            <a:avLst/>
          </a:prstGeom>
        </p:spPr>
      </p:pic>
    </p:spTree>
    <p:extLst>
      <p:ext uri="{BB962C8B-B14F-4D97-AF65-F5344CB8AC3E}">
        <p14:creationId xmlns:p14="http://schemas.microsoft.com/office/powerpoint/2010/main" val="4065460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9F93203-BF76-4D23-8F96-0F2AFE83551B}"/>
              </a:ext>
            </a:extLst>
          </p:cNvPr>
          <p:cNvSpPr txBox="1">
            <a:spLocks noGrp="1"/>
          </p:cNvSpPr>
          <p:nvPr>
            <p:ph type="title"/>
          </p:nvPr>
        </p:nvSpPr>
        <p:spPr>
          <a:xfrm>
            <a:off x="648931" y="346079"/>
            <a:ext cx="10515600" cy="1325559"/>
          </a:xfrm>
          <a:prstGeom prst="rect">
            <a:avLst/>
          </a:prstGeom>
          <a:noFill/>
          <a:ln cap="flat">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sz="1800" b="0" i="0" u="none" strike="noStrike" kern="0" cap="none" spc="0" baseline="0">
                <a:solidFill>
                  <a:srgbClr val="000000"/>
                </a:solidFill>
                <a:uFillTx/>
              </a:defRPr>
            </a:pPr>
            <a:r>
              <a:rPr kumimoji="0" lang="en-US" sz="4000" b="1" i="0" u="none" strike="noStrike" kern="1200" cap="none" spc="0" normalizeH="0" baseline="0" noProof="0" dirty="0">
                <a:ln>
                  <a:noFill/>
                </a:ln>
                <a:solidFill>
                  <a:schemeClr val="tx1"/>
                </a:solidFill>
                <a:effectLst/>
                <a:uLnTx/>
                <a:uFillTx/>
                <a:latin typeface="Open Sans Extrabold"/>
                <a:ea typeface="Tahoma" panose="020B0604030504040204" pitchFamily="34" charset="0"/>
                <a:cs typeface="Tahoma" panose="020B0604030504040204" pitchFamily="34" charset="0"/>
              </a:rPr>
              <a:t>Bursaries and Scholarships</a:t>
            </a:r>
          </a:p>
        </p:txBody>
      </p:sp>
      <p:sp>
        <p:nvSpPr>
          <p:cNvPr id="4" name="Rectangle 3">
            <a:extLst>
              <a:ext uri="{FF2B5EF4-FFF2-40B4-BE49-F238E27FC236}">
                <a16:creationId xmlns:a16="http://schemas.microsoft.com/office/drawing/2014/main" id="{649205B0-347E-447C-9ABC-B265E76FE0D6}"/>
              </a:ext>
            </a:extLst>
          </p:cNvPr>
          <p:cNvSpPr/>
          <p:nvPr/>
        </p:nvSpPr>
        <p:spPr>
          <a:xfrm>
            <a:off x="648931" y="1671638"/>
            <a:ext cx="6678949" cy="4062651"/>
          </a:xfrm>
          <a:prstGeom prst="rect">
            <a:avLst/>
          </a:prstGeom>
        </p:spPr>
        <p:txBody>
          <a:bodyPr wrap="square">
            <a:spAutoFit/>
          </a:bodyPr>
          <a:lstStyle/>
          <a:p>
            <a:pPr marL="342900" indent="-342900">
              <a:buFont typeface="Arial" panose="020B0604020202020204" pitchFamily="34" charset="0"/>
              <a:buChar char="•"/>
            </a:pPr>
            <a:r>
              <a:rPr lang="en-GB" sz="2000" dirty="0">
                <a:latin typeface="Open Sans" panose="020B0606030504020204"/>
                <a:ea typeface="Tahoma" panose="020B0604030504040204" pitchFamily="34" charset="0"/>
                <a:cs typeface="Tahoma" panose="020B0604030504040204" pitchFamily="34" charset="0"/>
              </a:rPr>
              <a:t>A bursary is a non-repayable grant from the university you choose to study at, usually based on financial need</a:t>
            </a:r>
          </a:p>
          <a:p>
            <a:pPr marL="342900" indent="-342900">
              <a:buFont typeface="Arial" panose="020B0604020202020204" pitchFamily="34" charset="0"/>
              <a:buChar char="•"/>
            </a:pPr>
            <a:endParaRPr lang="en-GB" sz="2000" dirty="0">
              <a:latin typeface="Open Sans" panose="020B0606030504020204"/>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000" dirty="0">
                <a:latin typeface="Open Sans" panose="020B0606030504020204"/>
                <a:ea typeface="Tahoma" panose="020B0604030504040204" pitchFamily="34" charset="0"/>
                <a:cs typeface="Tahoma" panose="020B0604030504040204" pitchFamily="34" charset="0"/>
              </a:rPr>
              <a:t>Scholarships are similar, but usually based on ability/achievement</a:t>
            </a:r>
          </a:p>
          <a:p>
            <a:pPr marL="342900" indent="-342900">
              <a:buFont typeface="Arial" panose="020B0604020202020204" pitchFamily="34" charset="0"/>
              <a:buChar char="•"/>
            </a:pPr>
            <a:endParaRPr lang="en-GB" sz="2000" dirty="0">
              <a:latin typeface="Open Sans" panose="020B0606030504020204"/>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000" dirty="0">
                <a:latin typeface="Open Sans" panose="020B0606030504020204"/>
                <a:ea typeface="Tahoma" panose="020B0604030504040204" pitchFamily="34" charset="0"/>
                <a:cs typeface="Tahoma" panose="020B0604030504040204" pitchFamily="34" charset="0"/>
              </a:rPr>
              <a:t>Do your research – offers will vary widely between universities but there is likely to be generous funding available</a:t>
            </a:r>
          </a:p>
          <a:p>
            <a:pPr marL="342900" indent="-342900">
              <a:buFont typeface="Arial" panose="020B0604020202020204" pitchFamily="34" charset="0"/>
              <a:buChar char="•"/>
            </a:pPr>
            <a:endParaRPr lang="en-GB" sz="2000" dirty="0">
              <a:latin typeface="Open Sans" panose="020B0606030504020204"/>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000" dirty="0">
                <a:latin typeface="Open Sans" panose="020B0606030504020204"/>
                <a:ea typeface="Tahoma" panose="020B0604030504040204" pitchFamily="34" charset="0"/>
                <a:cs typeface="Tahoma" panose="020B0604030504040204" pitchFamily="34" charset="0"/>
              </a:rPr>
              <a:t>Share your details with the university!</a:t>
            </a:r>
          </a:p>
          <a:p>
            <a:pPr marL="342900" indent="-342900">
              <a:buFont typeface="Arial" panose="020B0604020202020204" pitchFamily="34" charset="0"/>
              <a:buChar char="•"/>
            </a:pPr>
            <a:endPar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9DDD234D-DA35-4F3B-863C-9C3E862E18ED}"/>
              </a:ext>
            </a:extLst>
          </p:cNvPr>
          <p:cNvSpPr/>
          <p:nvPr/>
        </p:nvSpPr>
        <p:spPr>
          <a:xfrm>
            <a:off x="8731445" y="2184126"/>
            <a:ext cx="3076754" cy="1990649"/>
          </a:xfrm>
          <a:prstGeom prst="rect">
            <a:avLst/>
          </a:prstGeom>
          <a:solidFill>
            <a:schemeClr val="accent5">
              <a:lumMod val="20000"/>
              <a:lumOff val="80000"/>
            </a:schemeClr>
          </a:solidFill>
        </p:spPr>
        <p:txBody>
          <a:bodyPr wrap="square">
            <a:spAutoFit/>
          </a:bodyPr>
          <a:lstStyle/>
          <a:p>
            <a:pPr marL="342900" indent="-342900">
              <a:buFont typeface="Wingdings" panose="05000000000000000000" pitchFamily="2" charset="2"/>
              <a:buChar char="ü"/>
            </a:pPr>
            <a:r>
              <a:rPr lang="en-GB" sz="2000" dirty="0">
                <a:latin typeface="Open Sans" panose="020B0606030504020204"/>
                <a:ea typeface="Tahoma" panose="020B0604030504040204" pitchFamily="34" charset="0"/>
                <a:cs typeface="Tahoma" panose="020B0604030504040204" pitchFamily="34" charset="0"/>
              </a:rPr>
              <a:t>EU students</a:t>
            </a:r>
          </a:p>
          <a:p>
            <a:pPr marL="342900" indent="-342900">
              <a:buFont typeface="Wingdings" panose="05000000000000000000" pitchFamily="2" charset="2"/>
              <a:buChar char="ü"/>
            </a:pPr>
            <a:r>
              <a:rPr lang="en-GB" sz="2000" dirty="0">
                <a:latin typeface="Open Sans" panose="020B0606030504020204"/>
                <a:ea typeface="Tahoma" panose="020B0604030504040204" pitchFamily="34" charset="0"/>
                <a:cs typeface="Tahoma" panose="020B0604030504040204" pitchFamily="34" charset="0"/>
              </a:rPr>
              <a:t>International Students</a:t>
            </a:r>
          </a:p>
          <a:p>
            <a:pPr marL="342900" indent="-342900">
              <a:buFont typeface="Wingdings" panose="05000000000000000000" pitchFamily="2" charset="2"/>
              <a:buChar char="ü"/>
            </a:pPr>
            <a:r>
              <a:rPr lang="en-GB" sz="2000" dirty="0">
                <a:latin typeface="Open Sans" panose="020B0606030504020204"/>
                <a:ea typeface="Tahoma" panose="020B0604030504040204" pitchFamily="34" charset="0"/>
                <a:cs typeface="Tahoma" panose="020B0604030504040204" pitchFamily="34" charset="0"/>
              </a:rPr>
              <a:t>Care Leavers</a:t>
            </a:r>
          </a:p>
          <a:p>
            <a:pPr marL="342900" indent="-342900">
              <a:buFont typeface="Wingdings" panose="05000000000000000000" pitchFamily="2" charset="2"/>
              <a:buChar char="ü"/>
            </a:pPr>
            <a:r>
              <a:rPr lang="en-GB" sz="2000" dirty="0">
                <a:latin typeface="Open Sans" panose="020B0606030504020204"/>
                <a:ea typeface="Tahoma" panose="020B0604030504040204" pitchFamily="34" charset="0"/>
                <a:cs typeface="Tahoma" panose="020B0604030504040204" pitchFamily="34" charset="0"/>
              </a:rPr>
              <a:t>Young Adult Carers</a:t>
            </a:r>
          </a:p>
          <a:p>
            <a:pPr marL="342900" indent="-342900">
              <a:buFont typeface="Wingdings" panose="05000000000000000000" pitchFamily="2" charset="2"/>
              <a:buChar char="ü"/>
            </a:pPr>
            <a:r>
              <a:rPr lang="en-GB" sz="2000" dirty="0">
                <a:latin typeface="Open Sans" panose="020B0606030504020204"/>
                <a:ea typeface="Tahoma" panose="020B0604030504040204" pitchFamily="34" charset="0"/>
                <a:cs typeface="Tahoma" panose="020B0604030504040204" pitchFamily="34" charset="0"/>
              </a:rPr>
              <a:t>Low Incomes</a:t>
            </a:r>
          </a:p>
        </p:txBody>
      </p:sp>
    </p:spTree>
    <p:extLst>
      <p:ext uri="{BB962C8B-B14F-4D97-AF65-F5344CB8AC3E}">
        <p14:creationId xmlns:p14="http://schemas.microsoft.com/office/powerpoint/2010/main" val="1497178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9F93203-BF76-4D23-8F96-0F2AFE83551B}"/>
              </a:ext>
            </a:extLst>
          </p:cNvPr>
          <p:cNvSpPr txBox="1">
            <a:spLocks noGrp="1"/>
          </p:cNvSpPr>
          <p:nvPr>
            <p:ph type="title"/>
          </p:nvPr>
        </p:nvSpPr>
        <p:spPr>
          <a:xfrm>
            <a:off x="648930" y="336587"/>
            <a:ext cx="10515600" cy="1325559"/>
          </a:xfrm>
          <a:prstGeom prst="rect">
            <a:avLst/>
          </a:prstGeom>
          <a:noFill/>
          <a:ln cap="flat">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sz="1800" b="0" i="0" u="none" strike="noStrike" kern="0" cap="none" spc="0" baseline="0">
                <a:solidFill>
                  <a:srgbClr val="000000"/>
                </a:solidFill>
                <a:uFillTx/>
              </a:defRPr>
            </a:pPr>
            <a:r>
              <a:rPr kumimoji="0" lang="en-US" sz="4000" b="1" i="0" u="none" strike="noStrike" kern="0" cap="none" spc="0" normalizeH="0" baseline="0" noProof="0" dirty="0">
                <a:ln>
                  <a:noFill/>
                </a:ln>
                <a:solidFill>
                  <a:schemeClr val="tx1"/>
                </a:solidFill>
                <a:effectLst/>
                <a:uLnTx/>
                <a:uFillTx/>
                <a:latin typeface="Open Sans Extrabold"/>
                <a:ea typeface="Tahoma" panose="020B0604030504040204" pitchFamily="34" charset="0"/>
                <a:cs typeface="Tahoma" panose="020B0604030504040204" pitchFamily="34" charset="0"/>
              </a:rPr>
              <a:t>Budgeting</a:t>
            </a:r>
            <a:endParaRPr kumimoji="0" lang="en-US" sz="4000" b="1" i="0" u="none" strike="noStrike" kern="1200" cap="none" spc="0" normalizeH="0" baseline="0" noProof="0" dirty="0">
              <a:ln>
                <a:noFill/>
              </a:ln>
              <a:solidFill>
                <a:schemeClr val="tx1"/>
              </a:solidFill>
              <a:effectLst/>
              <a:uLnTx/>
              <a:uFillTx/>
              <a:latin typeface="Open Sans Extrabold"/>
              <a:ea typeface="Tahoma" panose="020B0604030504040204" pitchFamily="34" charset="0"/>
              <a:cs typeface="Tahoma" panose="020B0604030504040204" pitchFamily="34" charset="0"/>
            </a:endParaRPr>
          </a:p>
        </p:txBody>
      </p:sp>
      <p:sp>
        <p:nvSpPr>
          <p:cNvPr id="3" name="Rectangle 42">
            <a:extLst>
              <a:ext uri="{FF2B5EF4-FFF2-40B4-BE49-F238E27FC236}">
                <a16:creationId xmlns:a16="http://schemas.microsoft.com/office/drawing/2014/main" id="{9DFB2C48-907C-4548-83E0-5C1958D72CAC}"/>
              </a:ext>
            </a:extLst>
          </p:cNvPr>
          <p:cNvSpPr/>
          <p:nvPr/>
        </p:nvSpPr>
        <p:spPr>
          <a:xfrm>
            <a:off x="684100" y="1872065"/>
            <a:ext cx="5447070" cy="3785414"/>
          </a:xfrm>
          <a:prstGeom prst="rect">
            <a:avLst/>
          </a:prstGeom>
          <a:noFill/>
          <a:ln cap="flat">
            <a:noFill/>
            <a:prstDash val="solid"/>
          </a:ln>
        </p:spPr>
        <p:txBody>
          <a:bodyPr vert="horz" wrap="square" lIns="91440" tIns="45720" rIns="91440" bIns="45720" anchor="t" anchorCtr="0" compatLnSpc="1">
            <a:normAutofit fontScale="92500" lnSpcReduction="10000"/>
          </a:bodyPr>
          <a:lstStyle/>
          <a:p>
            <a:r>
              <a:rPr lang="en-GB" sz="2200" dirty="0">
                <a:latin typeface="Open Sans" panose="020B0606030504020204"/>
                <a:ea typeface="Tahoma" panose="020B0604030504040204" pitchFamily="34" charset="0"/>
                <a:cs typeface="Tahoma" panose="020B0604030504040204" pitchFamily="34" charset="0"/>
              </a:rPr>
              <a:t>Budgeting for your living costs at university….</a:t>
            </a:r>
          </a:p>
          <a:p>
            <a:pPr marL="342900" indent="-342900">
              <a:buFont typeface="Arial" panose="020B0604020202020204" pitchFamily="34" charset="0"/>
              <a:buChar char="•"/>
            </a:pPr>
            <a:endParaRPr lang="en-GB" sz="2200" dirty="0">
              <a:latin typeface="Open Sans" panose="020B0606030504020204"/>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200" dirty="0">
                <a:latin typeface="Open Sans" panose="020B0606030504020204"/>
                <a:ea typeface="Tahoma" panose="020B0604030504040204" pitchFamily="34" charset="0"/>
                <a:cs typeface="Tahoma" panose="020B0604030504040204" pitchFamily="34" charset="0"/>
              </a:rPr>
              <a:t>Maintenance loan </a:t>
            </a:r>
          </a:p>
          <a:p>
            <a:pPr marL="342900" indent="-342900">
              <a:buFont typeface="Arial" panose="020B0604020202020204" pitchFamily="34" charset="0"/>
              <a:buChar char="•"/>
            </a:pPr>
            <a:endParaRPr lang="en-GB" sz="2200" dirty="0">
              <a:latin typeface="Open Sans" panose="020B0606030504020204"/>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200" dirty="0">
                <a:latin typeface="Open Sans" panose="020B0606030504020204"/>
                <a:ea typeface="Tahoma" panose="020B0604030504040204" pitchFamily="34" charset="0"/>
                <a:cs typeface="Tahoma" panose="020B0604030504040204" pitchFamily="34" charset="0"/>
              </a:rPr>
              <a:t>Bursaries</a:t>
            </a:r>
          </a:p>
          <a:p>
            <a:pPr marL="342900" indent="-342900">
              <a:buFont typeface="Arial" panose="020B0604020202020204" pitchFamily="34" charset="0"/>
              <a:buChar char="•"/>
            </a:pPr>
            <a:endParaRPr lang="en-GB" sz="2200" dirty="0">
              <a:latin typeface="Open Sans" panose="020B0606030504020204"/>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200" dirty="0">
                <a:latin typeface="Open Sans" panose="020B0606030504020204"/>
                <a:ea typeface="Tahoma" panose="020B0604030504040204" pitchFamily="34" charset="0"/>
                <a:cs typeface="Tahoma" panose="020B0604030504040204" pitchFamily="34" charset="0"/>
              </a:rPr>
              <a:t>Part-time work </a:t>
            </a:r>
          </a:p>
          <a:p>
            <a:pPr marL="342900" indent="-342900">
              <a:buFont typeface="Arial" panose="020B0604020202020204" pitchFamily="34" charset="0"/>
              <a:buChar char="•"/>
            </a:pPr>
            <a:endParaRPr lang="en-GB" sz="2200" dirty="0">
              <a:latin typeface="Open Sans" panose="020B0606030504020204"/>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200" dirty="0">
                <a:latin typeface="Open Sans" panose="020B0606030504020204"/>
                <a:ea typeface="Tahoma" panose="020B0604030504040204" pitchFamily="34" charset="0"/>
                <a:cs typeface="Tahoma" panose="020B0604030504040204" pitchFamily="34" charset="0"/>
              </a:rPr>
              <a:t>Student Ambassador/Campus jobs</a:t>
            </a:r>
          </a:p>
          <a:p>
            <a:pPr marL="342900" indent="-342900">
              <a:buFont typeface="Arial" panose="020B0604020202020204" pitchFamily="34" charset="0"/>
              <a:buChar char="•"/>
            </a:pPr>
            <a:endParaRPr lang="en-GB" sz="2200" dirty="0">
              <a:latin typeface="Open Sans" panose="020B0606030504020204"/>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200" dirty="0">
                <a:latin typeface="Open Sans" panose="020B0606030504020204"/>
                <a:ea typeface="Tahoma" panose="020B0604030504040204" pitchFamily="34" charset="0"/>
                <a:cs typeface="Tahoma" panose="020B0604030504040204" pitchFamily="34" charset="0"/>
              </a:rPr>
              <a:t>Parental contributions</a:t>
            </a:r>
          </a:p>
          <a:p>
            <a:pPr marL="342900" indent="-342900">
              <a:buFont typeface="Arial" panose="020B0604020202020204" pitchFamily="34" charset="0"/>
              <a:buChar char="•"/>
            </a:pPr>
            <a:endParaRPr lang="en-GB" sz="2200" dirty="0">
              <a:latin typeface="Open Sans" panose="020B0606030504020204"/>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200" dirty="0">
                <a:latin typeface="Open Sans" panose="020B0606030504020204"/>
                <a:ea typeface="Tahoma" panose="020B0604030504040204" pitchFamily="34" charset="0"/>
                <a:cs typeface="Tahoma" panose="020B0604030504040204" pitchFamily="34" charset="0"/>
              </a:rPr>
              <a:t>Student Bank account*</a:t>
            </a:r>
          </a:p>
          <a:p>
            <a:pPr marL="342900" indent="-342900">
              <a:buFont typeface="Arial" panose="020B0604020202020204" pitchFamily="34" charset="0"/>
              <a:buChar char="•"/>
            </a:pPr>
            <a:endPar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14300" lvl="0">
              <a:lnSpc>
                <a:spcPct val="80000"/>
              </a:lnSpc>
              <a:spcAft>
                <a:spcPts val="600"/>
              </a:spcAft>
              <a:buSzPct val="100000"/>
              <a:defRPr sz="1800" b="0" i="0" u="none" strike="noStrike" kern="0" cap="none" spc="0" baseline="0">
                <a:solidFill>
                  <a:srgbClr val="000000"/>
                </a:solidFill>
                <a:uFillTx/>
              </a:defRPr>
            </a:pPr>
            <a:endParaRPr lang="en-US" sz="1900" b="0" i="0" u="none" strike="noStrike" kern="1200" cap="none" spc="0" baseline="0" dirty="0">
              <a:solidFill>
                <a:schemeClr val="bg1"/>
              </a:solidFill>
              <a:uFillTx/>
              <a:latin typeface="Open Sans" pitchFamily="34"/>
              <a:ea typeface="Open Sans" pitchFamily="34"/>
              <a:cs typeface="Open Sans" pitchFamily="34"/>
            </a:endParaRPr>
          </a:p>
        </p:txBody>
      </p:sp>
      <p:graphicFrame>
        <p:nvGraphicFramePr>
          <p:cNvPr id="6" name="Table 5" descr="Table showing the benefits of four popular high street student bank accounts.">
            <a:extLst>
              <a:ext uri="{FF2B5EF4-FFF2-40B4-BE49-F238E27FC236}">
                <a16:creationId xmlns:a16="http://schemas.microsoft.com/office/drawing/2014/main" id="{18CABF09-C54D-4ACE-BA32-CDA1F2E34F54}"/>
              </a:ext>
            </a:extLst>
          </p:cNvPr>
          <p:cNvGraphicFramePr>
            <a:graphicFrameLocks noGrp="1"/>
          </p:cNvGraphicFramePr>
          <p:nvPr>
            <p:extLst>
              <p:ext uri="{D42A27DB-BD31-4B8C-83A1-F6EECF244321}">
                <p14:modId xmlns:p14="http://schemas.microsoft.com/office/powerpoint/2010/main" val="531018009"/>
              </p:ext>
            </p:extLst>
          </p:nvPr>
        </p:nvGraphicFramePr>
        <p:xfrm>
          <a:off x="6400800" y="1157172"/>
          <a:ext cx="5486400" cy="4809470"/>
        </p:xfrm>
        <a:graphic>
          <a:graphicData uri="http://schemas.openxmlformats.org/drawingml/2006/table">
            <a:tbl>
              <a:tblPr firstRow="1" firstCol="1" bandRow="1">
                <a:tableStyleId>{B301B821-A1FF-4177-AEE7-76D212191A09}</a:tableStyleId>
              </a:tblPr>
              <a:tblGrid>
                <a:gridCol w="1414972">
                  <a:extLst>
                    <a:ext uri="{9D8B030D-6E8A-4147-A177-3AD203B41FA5}">
                      <a16:colId xmlns:a16="http://schemas.microsoft.com/office/drawing/2014/main" val="20000"/>
                    </a:ext>
                  </a:extLst>
                </a:gridCol>
                <a:gridCol w="1664659">
                  <a:extLst>
                    <a:ext uri="{9D8B030D-6E8A-4147-A177-3AD203B41FA5}">
                      <a16:colId xmlns:a16="http://schemas.microsoft.com/office/drawing/2014/main" val="20001"/>
                    </a:ext>
                  </a:extLst>
                </a:gridCol>
                <a:gridCol w="2406769">
                  <a:extLst>
                    <a:ext uri="{9D8B030D-6E8A-4147-A177-3AD203B41FA5}">
                      <a16:colId xmlns:a16="http://schemas.microsoft.com/office/drawing/2014/main" val="20002"/>
                    </a:ext>
                  </a:extLst>
                </a:gridCol>
              </a:tblGrid>
              <a:tr h="79852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sz="1400" dirty="0"/>
                        <a:t>Provider</a:t>
                      </a:r>
                      <a:endParaRPr lang="en-GB" sz="1400" b="1" dirty="0">
                        <a:solidFill>
                          <a:schemeClr val="tx1"/>
                        </a:solidFill>
                        <a:latin typeface="Open Sans" panose="020B0606030504020204"/>
                        <a:ea typeface="Tahoma" panose="020B0604030504040204" pitchFamily="34" charset="0"/>
                        <a:cs typeface="Tahoma" panose="020B0604030504040204" pitchFamily="34" charset="0"/>
                      </a:endParaRP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sz="1400" dirty="0"/>
                        <a:t>Interest-free</a:t>
                      </a:r>
                      <a:r>
                        <a:rPr lang="en-GB" sz="1400" baseline="0" dirty="0"/>
                        <a:t> overdraft</a:t>
                      </a:r>
                      <a:endParaRPr lang="en-GB" sz="1400" b="1" dirty="0">
                        <a:solidFill>
                          <a:schemeClr val="tx1"/>
                        </a:solidFill>
                        <a:latin typeface="Open Sans" panose="020B0606030504020204"/>
                        <a:ea typeface="Tahoma" panose="020B0604030504040204" pitchFamily="34" charset="0"/>
                        <a:cs typeface="Tahoma" panose="020B0604030504040204" pitchFamily="34" charset="0"/>
                      </a:endParaRPr>
                    </a:p>
                  </a:txBody>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sz="1400" dirty="0"/>
                        <a:t>Example Incentives</a:t>
                      </a:r>
                      <a:endParaRPr lang="en-GB" sz="1400" b="1" dirty="0">
                        <a:solidFill>
                          <a:schemeClr val="tx1"/>
                        </a:solidFill>
                        <a:latin typeface="Open Sans" panose="020B0606030504020204"/>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0"/>
                  </a:ext>
                </a:extLst>
              </a:tr>
              <a:tr h="64879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400" dirty="0"/>
                        <a:t>Barclays Bank</a:t>
                      </a:r>
                      <a:endParaRPr lang="en-GB" sz="1400" b="1" dirty="0">
                        <a:solidFill>
                          <a:schemeClr val="tx1"/>
                        </a:solidFill>
                        <a:latin typeface="Open Sans" panose="020B0606030504020204"/>
                        <a:ea typeface="Tahoma" panose="020B0604030504040204" pitchFamily="34" charset="0"/>
                        <a:cs typeface="Tahoma" panose="020B0604030504040204" pitchFamily="34" charset="0"/>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400" dirty="0"/>
                        <a:t>Up</a:t>
                      </a:r>
                      <a:r>
                        <a:rPr lang="en-GB" sz="1400" baseline="0" dirty="0"/>
                        <a:t> to £3000</a:t>
                      </a:r>
                      <a:endParaRPr lang="en-GB" sz="1400" b="1" dirty="0">
                        <a:solidFill>
                          <a:schemeClr val="tx1"/>
                        </a:solidFill>
                        <a:latin typeface="Open Sans" panose="020B0606030504020204"/>
                        <a:ea typeface="Tahoma" panose="020B0604030504040204" pitchFamily="34" charset="0"/>
                        <a:cs typeface="Tahoma" panose="020B0604030504040204" pitchFamily="34" charset="0"/>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a:buFont typeface="Arial" panose="020B0604020202020204" pitchFamily="34" charset="0"/>
                        <a:buChar char="•"/>
                      </a:pPr>
                      <a:r>
                        <a:rPr lang="en-GB" sz="1400" dirty="0"/>
                        <a:t>Earn cashback through Barclays </a:t>
                      </a:r>
                      <a:r>
                        <a:rPr lang="en-GB" sz="1400" dirty="0" err="1"/>
                        <a:t>SmartSpend</a:t>
                      </a:r>
                      <a:endParaRPr lang="en-GB" sz="1400" b="1" dirty="0">
                        <a:solidFill>
                          <a:schemeClr val="tx1"/>
                        </a:solidFill>
                        <a:latin typeface="Open Sans" panose="020B0606030504020204"/>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1"/>
                  </a:ext>
                </a:extLst>
              </a:tr>
              <a:tr h="6006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400" dirty="0"/>
                        <a:t>Nationwide</a:t>
                      </a:r>
                      <a:endParaRPr lang="en-GB" sz="1400" b="1" dirty="0">
                        <a:solidFill>
                          <a:schemeClr val="tx1"/>
                        </a:solidFill>
                        <a:latin typeface="Open Sans" panose="020B0606030504020204"/>
                        <a:ea typeface="Tahoma" panose="020B0604030504040204" pitchFamily="34" charset="0"/>
                        <a:cs typeface="Tahoma" panose="020B0604030504040204" pitchFamily="34" charset="0"/>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400" dirty="0"/>
                        <a:t>Up to £3000</a:t>
                      </a:r>
                      <a:endParaRPr lang="en-GB" sz="1400" b="1" dirty="0">
                        <a:solidFill>
                          <a:schemeClr val="tx1"/>
                        </a:solidFill>
                        <a:latin typeface="Open Sans" panose="020B0606030504020204"/>
                        <a:ea typeface="Tahoma" panose="020B0604030504040204" pitchFamily="34" charset="0"/>
                        <a:cs typeface="Tahoma" panose="020B0604030504040204" pitchFamily="34" charset="0"/>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a:buFont typeface="Arial" panose="020B0604020202020204" pitchFamily="34" charset="0"/>
                        <a:buChar char="•"/>
                      </a:pPr>
                      <a:r>
                        <a:rPr lang="en-GB" sz="1400" dirty="0"/>
                        <a:t>1% in-credit interest up to £1k</a:t>
                      </a:r>
                      <a:endParaRPr lang="en-GB" sz="1400" b="1" dirty="0">
                        <a:solidFill>
                          <a:schemeClr val="tx1"/>
                        </a:solidFill>
                        <a:latin typeface="Open Sans" panose="020B0606030504020204"/>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2"/>
                  </a:ext>
                </a:extLst>
              </a:tr>
              <a:tr h="138077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400" dirty="0"/>
                        <a:t>NatWest</a:t>
                      </a:r>
                    </a:p>
                    <a:p>
                      <a:r>
                        <a:rPr lang="en-GB" sz="1400" dirty="0"/>
                        <a:t>Royal bank of Scotland</a:t>
                      </a:r>
                      <a:endParaRPr lang="en-GB" sz="1400" b="1" dirty="0">
                        <a:solidFill>
                          <a:schemeClr val="tx1"/>
                        </a:solidFill>
                        <a:latin typeface="Open Sans" panose="020B0606030504020204"/>
                        <a:ea typeface="Tahoma" panose="020B0604030504040204" pitchFamily="34" charset="0"/>
                        <a:cs typeface="Tahoma" panose="020B0604030504040204" pitchFamily="34" charset="0"/>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400" dirty="0"/>
                        <a:t>Up</a:t>
                      </a:r>
                      <a:r>
                        <a:rPr lang="en-GB" sz="1400" baseline="0" dirty="0"/>
                        <a:t> to £2000</a:t>
                      </a:r>
                      <a:endParaRPr lang="en-GB" sz="1400" b="1" dirty="0">
                        <a:solidFill>
                          <a:schemeClr val="tx1"/>
                        </a:solidFill>
                        <a:latin typeface="Open Sans" panose="020B0606030504020204"/>
                        <a:ea typeface="Tahoma" panose="020B0604030504040204" pitchFamily="34" charset="0"/>
                        <a:cs typeface="Tahoma" panose="020B0604030504040204" pitchFamily="34" charset="0"/>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a:buFont typeface="Arial" panose="020B0604020202020204" pitchFamily="34" charset="0"/>
                        <a:buChar char="•"/>
                      </a:pPr>
                      <a:r>
                        <a:rPr lang="en-GB" sz="1400" dirty="0"/>
                        <a:t>Choose 1 from 3 offers; Amazon Prime Student membership, National Express </a:t>
                      </a:r>
                      <a:r>
                        <a:rPr lang="en-GB" sz="1400" dirty="0" err="1"/>
                        <a:t>Coachcard</a:t>
                      </a:r>
                      <a:r>
                        <a:rPr lang="en-GB" sz="1400" dirty="0"/>
                        <a:t> or a </a:t>
                      </a:r>
                      <a:r>
                        <a:rPr lang="en-GB" sz="1400" dirty="0" err="1"/>
                        <a:t>tastecard</a:t>
                      </a:r>
                      <a:endParaRPr lang="en-GB" sz="1400" b="1" dirty="0">
                        <a:solidFill>
                          <a:schemeClr val="tx1"/>
                        </a:solidFill>
                        <a:latin typeface="Open Sans" panose="020B0606030504020204"/>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3"/>
                  </a:ext>
                </a:extLst>
              </a:tr>
              <a:tr h="138077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400" dirty="0"/>
                        <a:t>Santander</a:t>
                      </a:r>
                      <a:endParaRPr lang="en-GB" sz="1400" b="1" dirty="0">
                        <a:solidFill>
                          <a:schemeClr val="tx1"/>
                        </a:solidFill>
                        <a:latin typeface="Open Sans" panose="020B0606030504020204"/>
                        <a:ea typeface="Tahoma" panose="020B0604030504040204" pitchFamily="34" charset="0"/>
                        <a:cs typeface="Tahoma" panose="020B0604030504040204" pitchFamily="34" charset="0"/>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400" dirty="0"/>
                        <a:t>Up to £2000</a:t>
                      </a:r>
                      <a:endParaRPr lang="en-GB" sz="1400" b="1" dirty="0">
                        <a:solidFill>
                          <a:schemeClr val="tx1"/>
                        </a:solidFill>
                        <a:latin typeface="Open Sans" panose="020B0606030504020204"/>
                        <a:ea typeface="Tahoma" panose="020B0604030504040204" pitchFamily="34" charset="0"/>
                        <a:cs typeface="Tahoma" panose="020B0604030504040204" pitchFamily="34" charset="0"/>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indent="-171450">
                        <a:buFont typeface="Arial" panose="020B0604020202020204" pitchFamily="34" charset="0"/>
                        <a:buChar char="•"/>
                      </a:pPr>
                      <a:r>
                        <a:rPr lang="en-GB" sz="1400" dirty="0"/>
                        <a:t>Free 4 year 16-25 Railcard for new customers</a:t>
                      </a:r>
                    </a:p>
                    <a:p>
                      <a:pPr marL="171450" indent="-171450">
                        <a:buFont typeface="Arial" panose="020B0604020202020204" pitchFamily="34" charset="0"/>
                        <a:buChar char="•"/>
                      </a:pPr>
                      <a:r>
                        <a:rPr lang="en-GB" sz="1400" dirty="0"/>
                        <a:t>Earn cashback of up to 15% when you use Retailer Offers with your debit card</a:t>
                      </a:r>
                      <a:endParaRPr lang="en-GB" sz="1400" b="1" dirty="0">
                        <a:solidFill>
                          <a:schemeClr val="tx1"/>
                        </a:solidFill>
                        <a:latin typeface="Open Sans" panose="020B0606030504020204"/>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69371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9F93203-BF76-4D23-8F96-0F2AFE83551B}"/>
              </a:ext>
            </a:extLst>
          </p:cNvPr>
          <p:cNvSpPr txBox="1">
            <a:spLocks noGrp="1"/>
          </p:cNvSpPr>
          <p:nvPr>
            <p:ph type="title"/>
          </p:nvPr>
        </p:nvSpPr>
        <p:spPr>
          <a:xfrm>
            <a:off x="648931" y="346079"/>
            <a:ext cx="10515600" cy="1325559"/>
          </a:xfrm>
          <a:prstGeom prst="rect">
            <a:avLst/>
          </a:prstGeom>
          <a:noFill/>
          <a:ln cap="flat">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sz="1800" b="0" i="0" u="none" strike="noStrike" kern="0" cap="none" spc="0" baseline="0">
                <a:solidFill>
                  <a:srgbClr val="000000"/>
                </a:solidFill>
                <a:uFillTx/>
              </a:defRPr>
            </a:pPr>
            <a:r>
              <a:rPr kumimoji="0" lang="en-US" sz="4000" b="1" i="0" u="none" strike="noStrike" kern="0" cap="none" spc="0" normalizeH="0" baseline="0" noProof="0" dirty="0">
                <a:ln>
                  <a:noFill/>
                </a:ln>
                <a:solidFill>
                  <a:schemeClr val="tx1"/>
                </a:solidFill>
                <a:effectLst/>
                <a:uLnTx/>
                <a:uFillTx/>
                <a:latin typeface="Open Sans Extrabold" panose="020B0906030804020204"/>
                <a:ea typeface="Open Sans Extrabold" pitchFamily="34"/>
                <a:cs typeface="Open Sans Extrabold" pitchFamily="34"/>
              </a:rPr>
              <a:t>How to apply</a:t>
            </a:r>
            <a:endParaRPr kumimoji="0" lang="en-US" sz="4000" b="1" i="0" u="none" strike="noStrike" kern="1200" cap="none" spc="0" normalizeH="0" baseline="0" noProof="0" dirty="0">
              <a:ln>
                <a:noFill/>
              </a:ln>
              <a:solidFill>
                <a:schemeClr val="tx1"/>
              </a:solidFill>
              <a:effectLst/>
              <a:uLnTx/>
              <a:uFillTx/>
              <a:latin typeface="Open Sans Extrabold" panose="020B0906030804020204"/>
              <a:ea typeface="Open Sans Extrabold" pitchFamily="34"/>
              <a:cs typeface="Open Sans Extrabold" pitchFamily="34"/>
            </a:endParaRPr>
          </a:p>
        </p:txBody>
      </p:sp>
      <p:sp>
        <p:nvSpPr>
          <p:cNvPr id="3" name="Rectangle 42">
            <a:extLst>
              <a:ext uri="{FF2B5EF4-FFF2-40B4-BE49-F238E27FC236}">
                <a16:creationId xmlns:a16="http://schemas.microsoft.com/office/drawing/2014/main" id="{9DFB2C48-907C-4548-83E0-5C1958D72CAC}"/>
              </a:ext>
            </a:extLst>
          </p:cNvPr>
          <p:cNvSpPr/>
          <p:nvPr/>
        </p:nvSpPr>
        <p:spPr>
          <a:xfrm>
            <a:off x="648931" y="1575249"/>
            <a:ext cx="11133766" cy="4720240"/>
          </a:xfrm>
          <a:prstGeom prst="rect">
            <a:avLst/>
          </a:prstGeom>
          <a:noFill/>
          <a:ln cap="flat">
            <a:noFill/>
            <a:prstDash val="solid"/>
          </a:ln>
        </p:spPr>
        <p:txBody>
          <a:bodyPr vert="horz" wrap="square" lIns="91440" tIns="45720" rIns="91440" bIns="45720" anchor="t" anchorCtr="0" compatLnSpc="1">
            <a:normAutofit fontScale="47500" lnSpcReduction="20000"/>
          </a:bodyPr>
          <a:lstStyle/>
          <a:p>
            <a:pPr marL="342900" indent="-342900">
              <a:buFont typeface="Arial" panose="020B0604020202020204" pitchFamily="34" charset="0"/>
              <a:buChar char="•"/>
            </a:pPr>
            <a:r>
              <a:rPr lang="en-GB" sz="3800" dirty="0">
                <a:latin typeface="Open Sans" panose="020B0606030504020204"/>
                <a:ea typeface="Tahoma" panose="020B0604030504040204" pitchFamily="34" charset="0"/>
                <a:cs typeface="Tahoma" panose="020B0604030504040204" pitchFamily="34" charset="0"/>
              </a:rPr>
              <a:t>Applications made online at: www.gov.uk/student-finance</a:t>
            </a:r>
          </a:p>
          <a:p>
            <a:pPr marL="342900" indent="-342900">
              <a:buFont typeface="Arial" panose="020B0604020202020204" pitchFamily="34" charset="0"/>
              <a:buChar char="•"/>
            </a:pPr>
            <a:endParaRPr lang="en-GB" sz="3800" dirty="0">
              <a:latin typeface="Open Sans" panose="020B0606030504020204"/>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3800" dirty="0">
                <a:latin typeface="Open Sans" panose="020B0606030504020204"/>
                <a:ea typeface="Tahoma"/>
                <a:cs typeface="Tahoma"/>
              </a:rPr>
              <a:t>Applications open early 2022 for courses starting Sept 2022. </a:t>
            </a:r>
            <a:endParaRPr lang="en-GB" sz="3800" dirty="0">
              <a:latin typeface="Open Sans" panose="020B0606030504020204"/>
              <a:ea typeface="Tahoma" panose="020B0604030504040204" pitchFamily="34" charset="0"/>
              <a:cs typeface="Tahoma" panose="020B0604030504040204" pitchFamily="34" charset="0"/>
            </a:endParaRPr>
          </a:p>
          <a:p>
            <a:pPr marL="342900" indent="-342900">
              <a:buFont typeface="Arial" panose="020B0604020202020204" pitchFamily="34" charset="0"/>
              <a:buChar char="•"/>
            </a:pPr>
            <a:endParaRPr lang="en-GB" sz="3800" dirty="0">
              <a:latin typeface="Open Sans" panose="020B0606030504020204"/>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3800" dirty="0">
                <a:latin typeface="Open Sans" panose="020B0606030504020204"/>
                <a:ea typeface="Tahoma"/>
                <a:cs typeface="Tahoma"/>
              </a:rPr>
              <a:t>For courses  commencing in January  - March 2023:  Your application will need to be submitted by September at the very latest. </a:t>
            </a:r>
            <a:endParaRPr lang="en-GB" sz="3800" dirty="0">
              <a:latin typeface="Open Sans" panose="020B0606030504020204"/>
              <a:ea typeface="Tahoma" panose="020B0604030504040204" pitchFamily="34" charset="0"/>
              <a:cs typeface="Tahoma" panose="020B0604030504040204" pitchFamily="34" charset="0"/>
            </a:endParaRPr>
          </a:p>
          <a:p>
            <a:pPr marL="342900" indent="-342900">
              <a:buFont typeface="Arial" panose="020B0604020202020204" pitchFamily="34" charset="0"/>
              <a:buChar char="•"/>
            </a:pPr>
            <a:endParaRPr lang="en-GB" sz="3800" dirty="0">
              <a:latin typeface="Open Sans" panose="020B0606030504020204"/>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3800" dirty="0">
                <a:latin typeface="Open Sans" panose="020B0606030504020204"/>
                <a:ea typeface="Tahoma" panose="020B0604030504040204" pitchFamily="34" charset="0"/>
                <a:cs typeface="Tahoma" panose="020B0604030504040204" pitchFamily="34" charset="0"/>
              </a:rPr>
              <a:t>Assessments can take approx. 6 - 8 weeks. </a:t>
            </a:r>
          </a:p>
          <a:p>
            <a:pPr marL="342900" indent="-342900">
              <a:buFont typeface="Arial" panose="020B0604020202020204" pitchFamily="34" charset="0"/>
              <a:buChar char="•"/>
            </a:pPr>
            <a:endParaRPr lang="en-GB" sz="3800" dirty="0">
              <a:latin typeface="Open Sans" panose="020B0606030504020204"/>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3800" dirty="0">
                <a:latin typeface="Open Sans" panose="020B0606030504020204"/>
                <a:ea typeface="Tahoma" panose="020B0604030504040204" pitchFamily="34" charset="0"/>
                <a:cs typeface="Tahoma" panose="020B0604030504040204" pitchFamily="34" charset="0"/>
              </a:rPr>
              <a:t>Before starting an application, have the following to hand:</a:t>
            </a:r>
          </a:p>
          <a:p>
            <a:r>
              <a:rPr lang="en-GB" sz="3800" dirty="0">
                <a:latin typeface="Open Sans" panose="020B0606030504020204"/>
                <a:ea typeface="Tahoma" panose="020B0604030504040204" pitchFamily="34" charset="0"/>
                <a:cs typeface="Tahoma" panose="020B0604030504040204" pitchFamily="34" charset="0"/>
              </a:rPr>
              <a:t>	Valid Passport  or Birth Certificate </a:t>
            </a:r>
          </a:p>
          <a:p>
            <a:r>
              <a:rPr lang="en-GB" sz="3800" dirty="0">
                <a:latin typeface="Open Sans" panose="020B0606030504020204"/>
                <a:ea typeface="Tahoma" panose="020B0604030504040204" pitchFamily="34" charset="0"/>
                <a:cs typeface="Tahoma" panose="020B0604030504040204" pitchFamily="34" charset="0"/>
              </a:rPr>
              <a:t>	University and course details (You do not need a confirmed place)</a:t>
            </a:r>
          </a:p>
          <a:p>
            <a:r>
              <a:rPr lang="en-GB" sz="3800" dirty="0">
                <a:latin typeface="Open Sans" panose="020B0606030504020204"/>
                <a:ea typeface="Tahoma" panose="020B0604030504040204" pitchFamily="34" charset="0"/>
                <a:cs typeface="Tahoma" panose="020B0604030504040204" pitchFamily="34" charset="0"/>
              </a:rPr>
              <a:t>	Bank account details and National Insurance number</a:t>
            </a:r>
          </a:p>
          <a:p>
            <a:pPr marL="342900" indent="-342900">
              <a:buFont typeface="Arial" panose="020B0604020202020204" pitchFamily="34" charset="0"/>
              <a:buChar char="•"/>
            </a:pPr>
            <a:endParaRPr lang="en-GB" sz="3800" dirty="0">
              <a:latin typeface="Open Sans" panose="020B0606030504020204"/>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3800" dirty="0">
                <a:latin typeface="Open Sans" panose="020B0606030504020204"/>
                <a:ea typeface="Tahoma" panose="020B0604030504040204" pitchFamily="34" charset="0"/>
                <a:cs typeface="Tahoma" panose="020B0604030504040204" pitchFamily="34" charset="0"/>
              </a:rPr>
              <a:t>The easiest way for your parents, partner or other sponsor to support your application is online through GOV.UK, providing information including:</a:t>
            </a:r>
          </a:p>
          <a:p>
            <a:r>
              <a:rPr lang="en-GB" sz="3800" dirty="0">
                <a:latin typeface="Open Sans" panose="020B0606030504020204"/>
                <a:ea typeface="Tahoma" panose="020B0604030504040204" pitchFamily="34" charset="0"/>
                <a:cs typeface="Tahoma" panose="020B0604030504040204" pitchFamily="34" charset="0"/>
              </a:rPr>
              <a:t>	National Insurance number(s)</a:t>
            </a:r>
          </a:p>
          <a:p>
            <a:r>
              <a:rPr lang="en-GB" sz="3800" dirty="0">
                <a:latin typeface="Open Sans" panose="020B0606030504020204"/>
                <a:ea typeface="Tahoma" panose="020B0604030504040204" pitchFamily="34" charset="0"/>
                <a:cs typeface="Tahoma" panose="020B0604030504040204" pitchFamily="34" charset="0"/>
              </a:rPr>
              <a:t>	Household income information (based on prior tax year)</a:t>
            </a:r>
          </a:p>
          <a:p>
            <a:r>
              <a:rPr lang="en-GB" sz="3800" dirty="0">
                <a:latin typeface="Open Sans" panose="020B0606030504020204"/>
                <a:ea typeface="Tahoma" panose="020B0604030504040204" pitchFamily="34" charset="0"/>
                <a:cs typeface="Tahoma" panose="020B0604030504040204" pitchFamily="34" charset="0"/>
              </a:rPr>
              <a:t>	Details of other child dependants</a:t>
            </a:r>
          </a:p>
          <a:p>
            <a:endParaRPr lang="en-GB" sz="3800" dirty="0">
              <a:latin typeface="Open Sans" panose="020B0606030504020204"/>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3800" dirty="0">
                <a:latin typeface="Open Sans" panose="020B0606030504020204"/>
                <a:ea typeface="Tahoma" panose="020B0604030504040204" pitchFamily="34" charset="0"/>
                <a:cs typeface="Tahoma" panose="020B0604030504040204" pitchFamily="34" charset="0"/>
              </a:rPr>
              <a:t>   Estrangement form (if applicable)</a:t>
            </a:r>
          </a:p>
          <a:p>
            <a:pPr marL="342900" indent="-342900">
              <a:buFont typeface="Arial" panose="020B0604020202020204" pitchFamily="34" charset="0"/>
              <a:buChar char="•"/>
            </a:pPr>
            <a:endParaRPr lang="en-GB" sz="19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25CB62CE-4A8A-4FF2-BBF8-6147D397F329}"/>
              </a:ext>
            </a:extLst>
          </p:cNvPr>
          <p:cNvSpPr txBox="1"/>
          <p:nvPr/>
        </p:nvSpPr>
        <p:spPr>
          <a:xfrm>
            <a:off x="9753203" y="495452"/>
            <a:ext cx="1342741" cy="1323439"/>
          </a:xfrm>
          <a:prstGeom prst="rect">
            <a:avLst/>
          </a:prstGeom>
          <a:noFill/>
        </p:spPr>
        <p:txBody>
          <a:bodyPr wrap="square" rtlCol="0">
            <a:spAutoFit/>
          </a:bodyPr>
          <a:lstStyle/>
          <a:p>
            <a:pPr algn="ctr" defTabSz="457200"/>
            <a:r>
              <a:rPr lang="en-GB" sz="2000" b="1" dirty="0">
                <a:solidFill>
                  <a:prstClr val="black"/>
                </a:solidFill>
                <a:latin typeface="Tahoma" panose="020B0604030504040204" pitchFamily="34" charset="0"/>
                <a:ea typeface="Tahoma" panose="020B0604030504040204" pitchFamily="34" charset="0"/>
                <a:cs typeface="Tahoma" panose="020B0604030504040204" pitchFamily="34" charset="0"/>
              </a:rPr>
              <a:t>Apply by  May 2021</a:t>
            </a:r>
          </a:p>
          <a:p>
            <a:pPr algn="ctr" defTabSz="457200"/>
            <a:endParaRPr lang="en-GB" sz="2000" dirty="0">
              <a:solidFill>
                <a:prstClr val="black"/>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Rectangle 5" descr="Deadline with text saying Apply by May 2021.&#10;">
            <a:extLst>
              <a:ext uri="{FF2B5EF4-FFF2-40B4-BE49-F238E27FC236}">
                <a16:creationId xmlns:a16="http://schemas.microsoft.com/office/drawing/2014/main" id="{A7596F14-7C49-456A-8F83-98140F2ACC9B}"/>
              </a:ext>
            </a:extLst>
          </p:cNvPr>
          <p:cNvSpPr/>
          <p:nvPr/>
        </p:nvSpPr>
        <p:spPr>
          <a:xfrm>
            <a:off x="9601200" y="0"/>
            <a:ext cx="2095498" cy="954107"/>
          </a:xfrm>
          <a:prstGeom prst="rect">
            <a:avLst/>
          </a:prstGeom>
          <a:solidFill>
            <a:schemeClr val="bg1"/>
          </a:solidFill>
        </p:spPr>
        <p:txBody>
          <a:bodyPr wrap="square">
            <a:spAutoFit/>
          </a:bodyPr>
          <a:lstStyle/>
          <a:p>
            <a:pPr algn="ctr"/>
            <a:r>
              <a:rPr lang="en-GB" sz="2800" b="1" dirty="0">
                <a:latin typeface="Open Sans" panose="020B0606030504020204"/>
                <a:ea typeface="Tahoma" panose="020B0604030504040204" pitchFamily="34" charset="0"/>
                <a:cs typeface="Tahoma" panose="020B0604030504040204" pitchFamily="34" charset="0"/>
              </a:rPr>
              <a:t>Apply by May</a:t>
            </a:r>
          </a:p>
        </p:txBody>
      </p:sp>
    </p:spTree>
    <p:extLst>
      <p:ext uri="{BB962C8B-B14F-4D97-AF65-F5344CB8AC3E}">
        <p14:creationId xmlns:p14="http://schemas.microsoft.com/office/powerpoint/2010/main" val="1978067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9F93203-BF76-4D23-8F96-0F2AFE83551B}"/>
              </a:ext>
            </a:extLst>
          </p:cNvPr>
          <p:cNvSpPr txBox="1">
            <a:spLocks noGrp="1"/>
          </p:cNvSpPr>
          <p:nvPr>
            <p:ph type="title"/>
          </p:nvPr>
        </p:nvSpPr>
        <p:spPr>
          <a:xfrm>
            <a:off x="648931" y="346079"/>
            <a:ext cx="10515600" cy="1325559"/>
          </a:xfrm>
          <a:prstGeom prst="rect">
            <a:avLst/>
          </a:prstGeom>
          <a:noFill/>
          <a:ln cap="flat">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sz="1800" b="0" i="0" u="none" strike="noStrike" kern="0" cap="none" spc="0" baseline="0">
                <a:solidFill>
                  <a:srgbClr val="000000"/>
                </a:solidFill>
                <a:uFillTx/>
              </a:defRPr>
            </a:pPr>
            <a:r>
              <a:rPr kumimoji="0" lang="en-US" sz="4000" b="1" i="0" u="none" strike="noStrike" kern="1200" cap="none" spc="0" normalizeH="0" baseline="0" noProof="0" dirty="0">
                <a:ln>
                  <a:noFill/>
                </a:ln>
                <a:solidFill>
                  <a:schemeClr val="tx1"/>
                </a:solidFill>
                <a:effectLst/>
                <a:uLnTx/>
                <a:uFillTx/>
                <a:latin typeface="Open Sans Extrabold"/>
                <a:ea typeface="Tahoma" panose="020B0604030504040204" pitchFamily="34" charset="0"/>
                <a:cs typeface="Tahoma" panose="020B0604030504040204" pitchFamily="34" charset="0"/>
              </a:rPr>
              <a:t>Further Information</a:t>
            </a:r>
          </a:p>
        </p:txBody>
      </p:sp>
      <p:sp>
        <p:nvSpPr>
          <p:cNvPr id="3" name="Rectangle 42">
            <a:extLst>
              <a:ext uri="{FF2B5EF4-FFF2-40B4-BE49-F238E27FC236}">
                <a16:creationId xmlns:a16="http://schemas.microsoft.com/office/drawing/2014/main" id="{9DFB2C48-907C-4548-83E0-5C1958D72CAC}"/>
              </a:ext>
            </a:extLst>
          </p:cNvPr>
          <p:cNvSpPr/>
          <p:nvPr/>
        </p:nvSpPr>
        <p:spPr>
          <a:xfrm>
            <a:off x="648931" y="1671638"/>
            <a:ext cx="5906614" cy="4100728"/>
          </a:xfrm>
          <a:prstGeom prst="rect">
            <a:avLst/>
          </a:prstGeom>
          <a:noFill/>
          <a:ln cap="flat">
            <a:noFill/>
            <a:prstDash val="solid"/>
          </a:ln>
        </p:spPr>
        <p:txBody>
          <a:bodyPr vert="horz" wrap="square" lIns="91440" tIns="45720" rIns="91440" bIns="45720" anchor="t" anchorCtr="0" compatLnSpc="1">
            <a:normAutofit/>
          </a:bodyPr>
          <a:lstStyle/>
          <a:p>
            <a:pPr marL="342900" indent="-342900">
              <a:buFont typeface="Arial" panose="020B0604020202020204" pitchFamily="34" charset="0"/>
              <a:buChar char="•"/>
            </a:pPr>
            <a:r>
              <a:rPr lang="en-GB" sz="2000" dirty="0">
                <a:latin typeface="Open Sans" panose="020B0606030504020204"/>
                <a:ea typeface="Tahoma" panose="020B0604030504040204" pitchFamily="34" charset="0"/>
                <a:cs typeface="Tahoma" panose="020B0604030504040204" pitchFamily="34" charset="0"/>
              </a:rPr>
              <a:t>Student Finance England Helpline: 0300 100 0607</a:t>
            </a:r>
          </a:p>
          <a:p>
            <a:pPr marL="342900" indent="-342900">
              <a:buFont typeface="Arial" panose="020B0604020202020204" pitchFamily="34" charset="0"/>
              <a:buChar char="•"/>
            </a:pPr>
            <a:endParaRPr lang="en-GB" sz="2000" dirty="0">
              <a:latin typeface="Open Sans" panose="020B0606030504020204"/>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000" dirty="0">
                <a:latin typeface="Open Sans" panose="020B0606030504020204"/>
                <a:ea typeface="Tahoma" panose="020B0604030504040204" pitchFamily="34" charset="0"/>
                <a:cs typeface="Tahoma" panose="020B0604030504040204" pitchFamily="34" charset="0"/>
              </a:rPr>
              <a:t>There is also a student finance calculator available at www.gov.uk/student-finance-calculator </a:t>
            </a:r>
          </a:p>
          <a:p>
            <a:endParaRPr lang="en-GB" sz="2000" dirty="0">
              <a:latin typeface="Open Sans" panose="020B0606030504020204"/>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000" dirty="0">
                <a:latin typeface="Open Sans" panose="020B0606030504020204"/>
                <a:ea typeface="Tahoma" panose="020B0604030504040204" pitchFamily="34" charset="0"/>
                <a:cs typeface="Tahoma" panose="020B0604030504040204" pitchFamily="34" charset="0"/>
              </a:rPr>
              <a:t>UCAS budget calculator: www.ucas.com/ucas/undergraduate/finance-and-support/budget-calculator </a:t>
            </a:r>
          </a:p>
          <a:p>
            <a:pPr marL="342900" indent="-342900">
              <a:buFont typeface="Arial" panose="020B0604020202020204" pitchFamily="34" charset="0"/>
              <a:buChar char="•"/>
            </a:pPr>
            <a:endPar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View of the terrace at the University of Northampton">
            <a:extLst>
              <a:ext uri="{FF2B5EF4-FFF2-40B4-BE49-F238E27FC236}">
                <a16:creationId xmlns:a16="http://schemas.microsoft.com/office/drawing/2014/main" id="{1DAB717D-58AE-47AC-9060-B805C17FF8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14419" y="0"/>
            <a:ext cx="4577581" cy="6858000"/>
          </a:xfrm>
          <a:prstGeom prst="rect">
            <a:avLst/>
          </a:prstGeom>
        </p:spPr>
      </p:pic>
    </p:spTree>
    <p:extLst>
      <p:ext uri="{BB962C8B-B14F-4D97-AF65-F5344CB8AC3E}">
        <p14:creationId xmlns:p14="http://schemas.microsoft.com/office/powerpoint/2010/main" val="1532926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9F93203-BF76-4D23-8F96-0F2AFE83551B}"/>
              </a:ext>
            </a:extLst>
          </p:cNvPr>
          <p:cNvSpPr txBox="1">
            <a:spLocks noGrp="1"/>
          </p:cNvSpPr>
          <p:nvPr>
            <p:ph type="title"/>
          </p:nvPr>
        </p:nvSpPr>
        <p:spPr>
          <a:xfrm>
            <a:off x="648931" y="336587"/>
            <a:ext cx="10515600" cy="1325559"/>
          </a:xfrm>
          <a:prstGeom prst="rect">
            <a:avLst/>
          </a:prstGeom>
          <a:noFill/>
          <a:ln w="38100" cap="flat">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sz="1800" b="0" i="0" u="none" strike="noStrike" kern="0" cap="none" spc="0" baseline="0">
                <a:solidFill>
                  <a:srgbClr val="000000"/>
                </a:solidFill>
                <a:uFillTx/>
              </a:defRPr>
            </a:pPr>
            <a:r>
              <a:rPr kumimoji="0" lang="en-US" sz="4000" b="1" i="0" strike="noStrike" kern="1200" cap="none" spc="0" normalizeH="0" baseline="0" noProof="0" dirty="0">
                <a:ln>
                  <a:noFill/>
                </a:ln>
                <a:solidFill>
                  <a:schemeClr val="tx1"/>
                </a:solidFill>
                <a:effectLst/>
                <a:uLnTx/>
                <a:uFillTx/>
                <a:latin typeface="Open Sans Extrabold"/>
                <a:ea typeface="Tahoma" panose="020B0604030504040204" pitchFamily="34" charset="0"/>
                <a:cs typeface="Tahoma" panose="020B0604030504040204" pitchFamily="34" charset="0"/>
              </a:rPr>
              <a:t>Student </a:t>
            </a:r>
            <a:r>
              <a:rPr kumimoji="0" lang="en-US" sz="4000" b="1" i="0" strike="noStrike" kern="0" cap="none" spc="0" normalizeH="0" baseline="0" noProof="0" dirty="0">
                <a:ln>
                  <a:noFill/>
                </a:ln>
                <a:solidFill>
                  <a:schemeClr val="tx1"/>
                </a:solidFill>
                <a:effectLst/>
                <a:uLnTx/>
                <a:uFillTx/>
                <a:latin typeface="Open Sans Extrabold"/>
                <a:ea typeface="Tahoma" panose="020B0604030504040204" pitchFamily="34" charset="0"/>
                <a:cs typeface="Tahoma" panose="020B0604030504040204" pitchFamily="34" charset="0"/>
              </a:rPr>
              <a:t>Finance</a:t>
            </a:r>
            <a:endParaRPr kumimoji="0" lang="en-US" sz="4000" b="1" i="0" strike="noStrike" kern="1200" cap="none" spc="0" normalizeH="0" baseline="0" noProof="0" dirty="0">
              <a:ln>
                <a:noFill/>
              </a:ln>
              <a:solidFill>
                <a:schemeClr val="tx1"/>
              </a:solidFill>
              <a:effectLst/>
              <a:uLnTx/>
              <a:uFillTx/>
              <a:latin typeface="Open Sans Extrabold"/>
              <a:ea typeface="Tahoma" panose="020B0604030504040204" pitchFamily="34" charset="0"/>
              <a:cs typeface="Tahoma" panose="020B0604030504040204" pitchFamily="34" charset="0"/>
            </a:endParaRPr>
          </a:p>
        </p:txBody>
      </p:sp>
      <p:sp>
        <p:nvSpPr>
          <p:cNvPr id="3" name="Rectangle 42">
            <a:extLst>
              <a:ext uri="{FF2B5EF4-FFF2-40B4-BE49-F238E27FC236}">
                <a16:creationId xmlns:a16="http://schemas.microsoft.com/office/drawing/2014/main" id="{9DFB2C48-907C-4548-83E0-5C1958D72CAC}"/>
              </a:ext>
            </a:extLst>
          </p:cNvPr>
          <p:cNvSpPr/>
          <p:nvPr/>
        </p:nvSpPr>
        <p:spPr>
          <a:xfrm>
            <a:off x="648931" y="1905000"/>
            <a:ext cx="5127031" cy="4318817"/>
          </a:xfrm>
          <a:prstGeom prst="rect">
            <a:avLst/>
          </a:prstGeom>
          <a:noFill/>
          <a:ln cap="flat">
            <a:noFill/>
            <a:prstDash val="solid"/>
          </a:ln>
        </p:spPr>
        <p:txBody>
          <a:bodyPr vert="horz" wrap="square" lIns="91440" tIns="45720" rIns="91440" bIns="45720" anchor="t" anchorCtr="0" compatLnSpc="1">
            <a:normAutofit fontScale="92500" lnSpcReduction="10000"/>
          </a:bodyPr>
          <a:lstStyle/>
          <a:p>
            <a:pPr marL="342900" lvl="0" indent="-228600">
              <a:lnSpc>
                <a:spcPct val="150000"/>
              </a:lnSpc>
              <a:spcAft>
                <a:spcPts val="600"/>
              </a:spcAft>
              <a:buSzPct val="100000"/>
              <a:buFont typeface="Arial" pitchFamily="34"/>
              <a:buChar char="•"/>
              <a:defRPr sz="1800" b="0" i="0" u="none" strike="noStrike" kern="0" cap="none" spc="0" baseline="0">
                <a:solidFill>
                  <a:srgbClr val="000000"/>
                </a:solidFill>
                <a:uFillTx/>
              </a:defRPr>
            </a:pPr>
            <a:r>
              <a:rPr lang="en-GB" sz="2200" dirty="0">
                <a:latin typeface="Open Sans" panose="020B0606030504020204"/>
                <a:ea typeface="Tahoma" panose="020B0604030504040204" pitchFamily="34" charset="0"/>
                <a:cs typeface="Tahoma" panose="020B0604030504040204" pitchFamily="34" charset="0"/>
              </a:rPr>
              <a:t>Student Finance England</a:t>
            </a:r>
          </a:p>
          <a:p>
            <a:pPr marL="342900" lvl="0" indent="-228600">
              <a:lnSpc>
                <a:spcPct val="150000"/>
              </a:lnSpc>
              <a:spcAft>
                <a:spcPts val="600"/>
              </a:spcAft>
              <a:buSzPct val="100000"/>
              <a:buFont typeface="Arial" pitchFamily="34"/>
              <a:buChar char="•"/>
              <a:defRPr sz="1800" b="0" i="0" u="none" strike="noStrike" kern="0" cap="none" spc="0" baseline="0">
                <a:solidFill>
                  <a:srgbClr val="000000"/>
                </a:solidFill>
                <a:uFillTx/>
              </a:defRPr>
            </a:pPr>
            <a:r>
              <a:rPr lang="en-GB" sz="2200" dirty="0">
                <a:latin typeface="Open Sans" panose="020B0606030504020204"/>
                <a:ea typeface="Tahoma" panose="020B0604030504040204" pitchFamily="34" charset="0"/>
                <a:cs typeface="Tahoma" panose="020B0604030504040204" pitchFamily="34" charset="0"/>
              </a:rPr>
              <a:t>Tuition Fee Loans</a:t>
            </a:r>
          </a:p>
          <a:p>
            <a:pPr marL="342900" lvl="0" indent="-228600">
              <a:lnSpc>
                <a:spcPct val="150000"/>
              </a:lnSpc>
              <a:spcAft>
                <a:spcPts val="600"/>
              </a:spcAft>
              <a:buSzPct val="100000"/>
              <a:buFont typeface="Arial" pitchFamily="34"/>
              <a:buChar char="•"/>
              <a:defRPr sz="1800" b="0" i="0" u="none" strike="noStrike" kern="0" cap="none" spc="0" baseline="0">
                <a:solidFill>
                  <a:srgbClr val="000000"/>
                </a:solidFill>
                <a:uFillTx/>
              </a:defRPr>
            </a:pPr>
            <a:r>
              <a:rPr lang="en-GB" sz="2200" dirty="0">
                <a:latin typeface="Open Sans" panose="020B0606030504020204"/>
                <a:ea typeface="Tahoma" panose="020B0604030504040204" pitchFamily="34" charset="0"/>
                <a:cs typeface="Tahoma" panose="020B0604030504040204" pitchFamily="34" charset="0"/>
              </a:rPr>
              <a:t>Maintenance Loans</a:t>
            </a:r>
          </a:p>
          <a:p>
            <a:pPr marL="342900" lvl="0" indent="-228600">
              <a:lnSpc>
                <a:spcPct val="150000"/>
              </a:lnSpc>
              <a:spcAft>
                <a:spcPts val="600"/>
              </a:spcAft>
              <a:buSzPct val="100000"/>
              <a:buFont typeface="Arial" pitchFamily="34"/>
              <a:buChar char="•"/>
              <a:defRPr sz="1800" b="0" i="0" u="none" strike="noStrike" kern="0" cap="none" spc="0" baseline="0">
                <a:solidFill>
                  <a:srgbClr val="000000"/>
                </a:solidFill>
                <a:uFillTx/>
              </a:defRPr>
            </a:pPr>
            <a:r>
              <a:rPr lang="en-GB" sz="2200" dirty="0">
                <a:latin typeface="Open Sans" panose="020B0606030504020204"/>
                <a:ea typeface="Tahoma" panose="020B0604030504040204" pitchFamily="34" charset="0"/>
                <a:cs typeface="Tahoma" panose="020B0604030504040204" pitchFamily="34" charset="0"/>
              </a:rPr>
              <a:t>Repayments</a:t>
            </a:r>
          </a:p>
          <a:p>
            <a:pPr marL="342900" lvl="0" indent="-228600">
              <a:lnSpc>
                <a:spcPct val="150000"/>
              </a:lnSpc>
              <a:spcAft>
                <a:spcPts val="600"/>
              </a:spcAft>
              <a:buSzPct val="100000"/>
              <a:buFont typeface="Arial" pitchFamily="34"/>
              <a:buChar char="•"/>
              <a:defRPr sz="1800" b="0" i="0" u="none" strike="noStrike" kern="0" cap="none" spc="0" baseline="0">
                <a:solidFill>
                  <a:srgbClr val="000000"/>
                </a:solidFill>
                <a:uFillTx/>
              </a:defRPr>
            </a:pPr>
            <a:r>
              <a:rPr lang="en-GB" sz="2200" dirty="0">
                <a:latin typeface="Open Sans" panose="020B0606030504020204"/>
                <a:ea typeface="Tahoma" panose="020B0604030504040204" pitchFamily="34" charset="0"/>
                <a:cs typeface="Tahoma" panose="020B0604030504040204" pitchFamily="34" charset="0"/>
              </a:rPr>
              <a:t>Additional Support</a:t>
            </a:r>
          </a:p>
          <a:p>
            <a:pPr marL="342900" lvl="0" indent="-228600">
              <a:lnSpc>
                <a:spcPct val="150000"/>
              </a:lnSpc>
              <a:spcAft>
                <a:spcPts val="600"/>
              </a:spcAft>
              <a:buSzPct val="100000"/>
              <a:buFont typeface="Arial" pitchFamily="34"/>
              <a:buChar char="•"/>
              <a:defRPr sz="1800" b="0" i="0" u="none" strike="noStrike" kern="0" cap="none" spc="0" baseline="0">
                <a:solidFill>
                  <a:srgbClr val="000000"/>
                </a:solidFill>
                <a:uFillTx/>
              </a:defRPr>
            </a:pPr>
            <a:r>
              <a:rPr lang="en-GB" sz="2200" dirty="0">
                <a:latin typeface="Open Sans" panose="020B0606030504020204"/>
                <a:ea typeface="Tahoma" panose="020B0604030504040204" pitchFamily="34" charset="0"/>
                <a:cs typeface="Tahoma" panose="020B0604030504040204" pitchFamily="34" charset="0"/>
              </a:rPr>
              <a:t>Bursaries and Scholarships</a:t>
            </a:r>
          </a:p>
          <a:p>
            <a:pPr marL="342900" lvl="0" indent="-228600">
              <a:lnSpc>
                <a:spcPct val="150000"/>
              </a:lnSpc>
              <a:spcAft>
                <a:spcPts val="600"/>
              </a:spcAft>
              <a:buSzPct val="100000"/>
              <a:buFont typeface="Arial" pitchFamily="34"/>
              <a:buChar char="•"/>
              <a:defRPr sz="1800" b="0" i="0" u="none" strike="noStrike" kern="0" cap="none" spc="0" baseline="0">
                <a:solidFill>
                  <a:srgbClr val="000000"/>
                </a:solidFill>
                <a:uFillTx/>
              </a:defRPr>
            </a:pPr>
            <a:r>
              <a:rPr lang="en-GB" sz="2200" dirty="0">
                <a:latin typeface="Open Sans" panose="020B0606030504020204"/>
                <a:ea typeface="Tahoma" panose="020B0604030504040204" pitchFamily="34" charset="0"/>
                <a:cs typeface="Tahoma" panose="020B0604030504040204" pitchFamily="34" charset="0"/>
              </a:rPr>
              <a:t>Budgeting</a:t>
            </a:r>
          </a:p>
          <a:p>
            <a:pPr marL="342900" lvl="0" indent="-228600">
              <a:lnSpc>
                <a:spcPct val="150000"/>
              </a:lnSpc>
              <a:spcAft>
                <a:spcPts val="600"/>
              </a:spcAft>
              <a:buSzPct val="100000"/>
              <a:buFont typeface="Arial" pitchFamily="34"/>
              <a:buChar char="•"/>
              <a:defRPr sz="1800" b="0" i="0" u="none" strike="noStrike" kern="0" cap="none" spc="0" baseline="0">
                <a:solidFill>
                  <a:srgbClr val="000000"/>
                </a:solidFill>
                <a:uFillTx/>
              </a:defRPr>
            </a:pPr>
            <a:r>
              <a:rPr lang="en-GB" sz="2200" dirty="0">
                <a:latin typeface="Open Sans" panose="020B0606030504020204"/>
                <a:ea typeface="Tahoma" panose="020B0604030504040204" pitchFamily="34" charset="0"/>
                <a:cs typeface="Tahoma" panose="020B0604030504040204" pitchFamily="34" charset="0"/>
              </a:rPr>
              <a:t>How to apply</a:t>
            </a:r>
          </a:p>
          <a:p>
            <a:pPr marL="800100" lvl="1" indent="-228600">
              <a:lnSpc>
                <a:spcPct val="80000"/>
              </a:lnSpc>
              <a:spcAft>
                <a:spcPts val="600"/>
              </a:spcAft>
              <a:buSzPct val="100000"/>
              <a:buFont typeface="Arial" pitchFamily="34"/>
              <a:buChar char="•"/>
              <a:defRPr sz="1800" b="0" i="0" u="none" strike="noStrike" kern="0" cap="none" spc="0" baseline="0">
                <a:solidFill>
                  <a:srgbClr val="000000"/>
                </a:solidFill>
                <a:uFillTx/>
              </a:defRPr>
            </a:pPr>
            <a:endParaRPr lang="en-US" sz="1900" dirty="0">
              <a:solidFill>
                <a:schemeClr val="bg1"/>
              </a:solidFill>
              <a:latin typeface="Open Sans" pitchFamily="34"/>
              <a:ea typeface="Open Sans" pitchFamily="34"/>
              <a:cs typeface="Open Sans" pitchFamily="34"/>
            </a:endParaRPr>
          </a:p>
          <a:p>
            <a:pPr marL="342900" lvl="0" indent="-228600">
              <a:lnSpc>
                <a:spcPct val="80000"/>
              </a:lnSpc>
              <a:spcAft>
                <a:spcPts val="600"/>
              </a:spcAft>
              <a:buSzPct val="100000"/>
              <a:buFont typeface="Arial" pitchFamily="34"/>
              <a:buChar char="•"/>
              <a:defRPr sz="1800" b="0" i="0" u="none" strike="noStrike" kern="0" cap="none" spc="0" baseline="0">
                <a:solidFill>
                  <a:srgbClr val="000000"/>
                </a:solidFill>
                <a:uFillTx/>
              </a:defRPr>
            </a:pPr>
            <a:endParaRPr lang="en-US" sz="1900" b="0" i="0" u="none" strike="noStrike" kern="1200" cap="none" spc="0" baseline="0" dirty="0">
              <a:solidFill>
                <a:schemeClr val="bg1"/>
              </a:solidFill>
              <a:uFillTx/>
              <a:latin typeface="Open Sans" pitchFamily="34"/>
              <a:ea typeface="Open Sans" pitchFamily="34"/>
              <a:cs typeface="Open Sans" pitchFamily="34"/>
            </a:endParaRPr>
          </a:p>
          <a:p>
            <a:pPr marL="342900" lvl="0" indent="-228600">
              <a:lnSpc>
                <a:spcPct val="80000"/>
              </a:lnSpc>
              <a:spcAft>
                <a:spcPts val="600"/>
              </a:spcAft>
              <a:buSzPct val="100000"/>
              <a:buFont typeface="Arial" pitchFamily="34"/>
              <a:buChar char="•"/>
              <a:defRPr sz="1800" b="0" i="0" u="none" strike="noStrike" kern="0" cap="none" spc="0" baseline="0">
                <a:solidFill>
                  <a:srgbClr val="000000"/>
                </a:solidFill>
                <a:uFillTx/>
              </a:defRPr>
            </a:pPr>
            <a:endParaRPr lang="en-US" sz="1900" dirty="0">
              <a:solidFill>
                <a:schemeClr val="bg1"/>
              </a:solidFill>
              <a:latin typeface="Open Sans" pitchFamily="34"/>
              <a:ea typeface="Open Sans" pitchFamily="34"/>
              <a:cs typeface="Open Sans" pitchFamily="34"/>
            </a:endParaRPr>
          </a:p>
          <a:p>
            <a:pPr marL="342900" lvl="0" indent="-228600">
              <a:lnSpc>
                <a:spcPct val="80000"/>
              </a:lnSpc>
              <a:spcAft>
                <a:spcPts val="600"/>
              </a:spcAft>
              <a:buSzPct val="100000"/>
              <a:buFont typeface="Arial" pitchFamily="34"/>
              <a:buChar char="•"/>
              <a:defRPr sz="1800" b="0" i="0" u="none" strike="noStrike" kern="0" cap="none" spc="0" baseline="0">
                <a:solidFill>
                  <a:srgbClr val="000000"/>
                </a:solidFill>
                <a:uFillTx/>
              </a:defRPr>
            </a:pPr>
            <a:endParaRPr lang="en-US" sz="1900" b="0" i="0" u="none" strike="noStrike" kern="1200" cap="none" spc="0" baseline="0" dirty="0">
              <a:solidFill>
                <a:schemeClr val="bg1"/>
              </a:solidFill>
              <a:uFillTx/>
              <a:latin typeface="Open Sans" pitchFamily="34"/>
              <a:ea typeface="Open Sans" pitchFamily="34"/>
              <a:cs typeface="Open Sans" pitchFamily="34"/>
            </a:endParaRPr>
          </a:p>
          <a:p>
            <a:pPr marL="342900" lvl="0" indent="-228600">
              <a:lnSpc>
                <a:spcPct val="80000"/>
              </a:lnSpc>
              <a:spcAft>
                <a:spcPts val="600"/>
              </a:spcAft>
              <a:buSzPct val="100000"/>
              <a:buFont typeface="Arial" pitchFamily="34"/>
              <a:buChar char="•"/>
              <a:defRPr sz="1800" b="0" i="0" u="none" strike="noStrike" kern="0" cap="none" spc="0" baseline="0">
                <a:solidFill>
                  <a:srgbClr val="000000"/>
                </a:solidFill>
                <a:uFillTx/>
              </a:defRPr>
            </a:pPr>
            <a:endParaRPr lang="en-US" sz="1900" b="0" i="0" u="none" strike="noStrike" kern="1200" cap="none" spc="0" baseline="0" dirty="0">
              <a:solidFill>
                <a:schemeClr val="bg1"/>
              </a:solidFill>
              <a:uFillTx/>
              <a:latin typeface="Open Sans" pitchFamily="34"/>
              <a:ea typeface="Open Sans" pitchFamily="34"/>
              <a:cs typeface="Open Sans" pitchFamily="3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9F93203-BF76-4D23-8F96-0F2AFE83551B}"/>
              </a:ext>
            </a:extLst>
          </p:cNvPr>
          <p:cNvSpPr txBox="1">
            <a:spLocks noGrp="1"/>
          </p:cNvSpPr>
          <p:nvPr>
            <p:ph type="title"/>
          </p:nvPr>
        </p:nvSpPr>
        <p:spPr>
          <a:xfrm>
            <a:off x="648931" y="346079"/>
            <a:ext cx="10515600" cy="1325559"/>
          </a:xfrm>
          <a:prstGeom prst="rect">
            <a:avLst/>
          </a:prstGeom>
          <a:noFill/>
          <a:ln cap="flat">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sz="1800" b="0" i="0" u="none" strike="noStrike" kern="0" cap="none" spc="0" baseline="0">
                <a:solidFill>
                  <a:srgbClr val="000000"/>
                </a:solidFill>
                <a:uFillTx/>
              </a:defRPr>
            </a:pPr>
            <a:r>
              <a:rPr kumimoji="0" lang="en-US" sz="4000" b="1" i="0" u="none" strike="noStrike" kern="0" cap="none" spc="0" normalizeH="0" baseline="0" noProof="0" dirty="0">
                <a:ln>
                  <a:noFill/>
                </a:ln>
                <a:solidFill>
                  <a:schemeClr val="tx1"/>
                </a:solidFill>
                <a:effectLst/>
                <a:uLnTx/>
                <a:uFillTx/>
                <a:latin typeface="Open Sans Extrabold"/>
                <a:ea typeface="Tahoma" panose="020B0604030504040204" pitchFamily="34" charset="0"/>
                <a:cs typeface="Tahoma" panose="020B0604030504040204" pitchFamily="34" charset="0"/>
              </a:rPr>
              <a:t>Student Finance England</a:t>
            </a:r>
            <a:r>
              <a:rPr kumimoji="0" lang="en-US" sz="4000" b="1" i="0" u="none" strike="noStrike" kern="1200" cap="none" spc="0" normalizeH="0" baseline="0" noProof="0" dirty="0">
                <a:ln>
                  <a:noFill/>
                </a:ln>
                <a:solidFill>
                  <a:schemeClr val="tx1"/>
                </a:solidFill>
                <a:effectLst/>
                <a:uLnTx/>
                <a:uFillTx/>
                <a:latin typeface="Open Sans Extrabold"/>
                <a:ea typeface="Tahoma" panose="020B0604030504040204" pitchFamily="34" charset="0"/>
                <a:cs typeface="Tahoma" panose="020B0604030504040204" pitchFamily="34" charset="0"/>
              </a:rPr>
              <a:t> </a:t>
            </a:r>
          </a:p>
        </p:txBody>
      </p:sp>
      <p:sp>
        <p:nvSpPr>
          <p:cNvPr id="3" name="Rectangle 42">
            <a:extLst>
              <a:ext uri="{FF2B5EF4-FFF2-40B4-BE49-F238E27FC236}">
                <a16:creationId xmlns:a16="http://schemas.microsoft.com/office/drawing/2014/main" id="{9DFB2C48-907C-4548-83E0-5C1958D72CAC}"/>
              </a:ext>
            </a:extLst>
          </p:cNvPr>
          <p:cNvSpPr/>
          <p:nvPr/>
        </p:nvSpPr>
        <p:spPr>
          <a:xfrm>
            <a:off x="648931" y="1577198"/>
            <a:ext cx="9123720" cy="4378315"/>
          </a:xfrm>
          <a:prstGeom prst="rect">
            <a:avLst/>
          </a:prstGeom>
          <a:noFill/>
          <a:ln cap="flat">
            <a:noFill/>
            <a:prstDash val="solid"/>
          </a:ln>
        </p:spPr>
        <p:txBody>
          <a:bodyPr vert="horz" wrap="square" lIns="91440" tIns="45720" rIns="91440" bIns="45720" anchor="t" anchorCtr="0" compatLnSpc="1">
            <a:noAutofit/>
          </a:bodyPr>
          <a:lstStyle/>
          <a:p>
            <a:pPr marL="342900" indent="-342900">
              <a:buFont typeface="Arial" panose="020B0604020202020204" pitchFamily="34" charset="0"/>
              <a:buChar char="•"/>
            </a:pPr>
            <a:r>
              <a:rPr lang="en-GB" sz="2000" dirty="0">
                <a:latin typeface="Open Sans" panose="020B0606030504020204"/>
                <a:ea typeface="Tahoma" panose="020B0604030504040204" pitchFamily="34" charset="0"/>
                <a:cs typeface="Tahoma" panose="020B0604030504040204" pitchFamily="34" charset="0"/>
              </a:rPr>
              <a:t>Loans are provided by Student Finance England (SFE) on behalf of UK government</a:t>
            </a:r>
          </a:p>
          <a:p>
            <a:pPr marL="342900" indent="-342900">
              <a:buFont typeface="Arial" panose="020B0604020202020204" pitchFamily="34" charset="0"/>
              <a:buChar char="•"/>
            </a:pPr>
            <a:endParaRPr lang="en-GB" sz="2000" dirty="0">
              <a:latin typeface="Open Sans" panose="020B0606030504020204"/>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000" dirty="0">
                <a:latin typeface="Open Sans" panose="020B0606030504020204"/>
                <a:ea typeface="Tahoma" panose="020B0604030504040204" pitchFamily="34" charset="0"/>
                <a:cs typeface="Tahoma" panose="020B0604030504040204" pitchFamily="34" charset="0"/>
              </a:rPr>
              <a:t>Tuition Fee Loans and Maintenance Loans available for Home/Settled EU students*</a:t>
            </a:r>
          </a:p>
          <a:p>
            <a:pPr marL="342900" indent="-342900">
              <a:buFont typeface="Arial" panose="020B0604020202020204" pitchFamily="34" charset="0"/>
              <a:buChar char="•"/>
            </a:pPr>
            <a:endParaRPr lang="en-GB" sz="2000" dirty="0">
              <a:latin typeface="Open Sans" panose="020B0606030504020204"/>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000" dirty="0">
                <a:latin typeface="Open Sans" panose="020B0606030504020204"/>
                <a:ea typeface="Tahoma" panose="020B0604030504040204" pitchFamily="34" charset="0"/>
                <a:cs typeface="Tahoma" panose="020B0604030504040204" pitchFamily="34" charset="0"/>
              </a:rPr>
              <a:t>Depending on your circumstances you could also get extra financial help while you study.</a:t>
            </a:r>
          </a:p>
          <a:p>
            <a:pPr marL="342900" indent="-342900">
              <a:buFont typeface="Arial" panose="020B0604020202020204" pitchFamily="34" charset="0"/>
              <a:buChar char="•"/>
            </a:pPr>
            <a:endParaRPr lang="en-GB" sz="2000" dirty="0">
              <a:latin typeface="Open Sans" panose="020B0606030504020204"/>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000" dirty="0">
                <a:latin typeface="Open Sans" panose="020B0606030504020204"/>
                <a:ea typeface="Tahoma" panose="020B0604030504040204" pitchFamily="34" charset="0"/>
                <a:cs typeface="Tahoma" panose="020B0604030504040204" pitchFamily="34" charset="0"/>
              </a:rPr>
              <a:t>Taking out a student loan does not affect your credit rating</a:t>
            </a:r>
          </a:p>
          <a:p>
            <a:pPr marL="342900" indent="-342900">
              <a:buFont typeface="Arial" panose="020B0604020202020204" pitchFamily="34" charset="0"/>
              <a:buChar char="•"/>
            </a:pPr>
            <a:endParaRPr lang="en-GB" sz="2000" dirty="0">
              <a:latin typeface="Open Sans" panose="020B0606030504020204"/>
              <a:ea typeface="Tahoma" panose="020B0604030504040204" pitchFamily="34" charset="0"/>
              <a:cs typeface="Tahoma" panose="020B0604030504040204" pitchFamily="34" charset="0"/>
            </a:endParaRPr>
          </a:p>
          <a:p>
            <a:pPr marL="342900" indent="-342900">
              <a:buFont typeface="Arial" panose="020B0604020202020204" pitchFamily="34" charset="0"/>
              <a:buChar char="•"/>
            </a:pPr>
            <a:endParaRPr lang="en-GB" sz="2000" dirty="0">
              <a:latin typeface="Open Sans" panose="020B0606030504020204"/>
              <a:ea typeface="Tahoma" panose="020B0604030504040204" pitchFamily="34" charset="0"/>
              <a:cs typeface="Tahoma" panose="020B0604030504040204" pitchFamily="34" charset="0"/>
            </a:endParaRPr>
          </a:p>
          <a:p>
            <a:r>
              <a:rPr lang="en-GB" sz="2000" dirty="0">
                <a:latin typeface="Open Sans" panose="020B0606030504020204"/>
                <a:ea typeface="Tahoma" panose="020B0604030504040204" pitchFamily="34" charset="0"/>
                <a:cs typeface="Tahoma" panose="020B0604030504040204" pitchFamily="34" charset="0"/>
              </a:rPr>
              <a:t>*EU nationals must have ‘settled’ or ‘pre-settled’ status under the EU settlement scheme to get Student Finance for courses starting on or after 1 August 2021.</a:t>
            </a:r>
          </a:p>
          <a:p>
            <a:pPr marL="342900" indent="-342900">
              <a:buFont typeface="Arial" panose="020B0604020202020204" pitchFamily="34" charset="0"/>
              <a:buChar char="•"/>
            </a:pPr>
            <a:endParaRPr lang="en-GB" sz="2000" b="0" i="0" u="none" strike="noStrike" kern="1200" cap="none" spc="0" baseline="0" dirty="0">
              <a:solidFill>
                <a:schemeClr val="bg1"/>
              </a:solidFill>
              <a:uFillTx/>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b="0" i="0" u="none" strike="noStrike" kern="1200" cap="none" spc="0" baseline="0" dirty="0">
              <a:solidFill>
                <a:schemeClr val="bg1"/>
              </a:solidFill>
              <a:uFillTx/>
              <a:latin typeface="Open Sans" pitchFamily="34"/>
              <a:ea typeface="Open Sans" pitchFamily="34"/>
              <a:cs typeface="Open Sans" pitchFamily="34"/>
            </a:endParaRPr>
          </a:p>
        </p:txBody>
      </p:sp>
      <p:sp>
        <p:nvSpPr>
          <p:cNvPr id="7" name="TextBox 6">
            <a:extLst>
              <a:ext uri="{FF2B5EF4-FFF2-40B4-BE49-F238E27FC236}">
                <a16:creationId xmlns:a16="http://schemas.microsoft.com/office/drawing/2014/main" id="{F71EFF6A-4D90-453D-90DF-71BB22B2804F}"/>
              </a:ext>
            </a:extLst>
          </p:cNvPr>
          <p:cNvSpPr txBox="1"/>
          <p:nvPr/>
        </p:nvSpPr>
        <p:spPr>
          <a:xfrm rot="21402717">
            <a:off x="9183536" y="1251110"/>
            <a:ext cx="2011386" cy="584775"/>
          </a:xfrm>
          <a:prstGeom prst="rect">
            <a:avLst/>
          </a:prstGeom>
          <a:noFill/>
        </p:spPr>
        <p:txBody>
          <a:bodyPr wrap="square" rtlCol="0">
            <a:spAutoFit/>
          </a:bodyPr>
          <a:lstStyle/>
          <a:p>
            <a:pPr algn="ctr"/>
            <a:r>
              <a:rPr lang="en-GB" sz="1600" b="1" dirty="0">
                <a:latin typeface="Tahoma" panose="020B0604030504040204" pitchFamily="34" charset="0"/>
                <a:ea typeface="Tahoma" panose="020B0604030504040204" pitchFamily="34" charset="0"/>
                <a:cs typeface="Tahoma" panose="020B0604030504040204" pitchFamily="34" charset="0"/>
              </a:rPr>
              <a:t>Student Finance England</a:t>
            </a:r>
          </a:p>
        </p:txBody>
      </p:sp>
    </p:spTree>
    <p:extLst>
      <p:ext uri="{BB962C8B-B14F-4D97-AF65-F5344CB8AC3E}">
        <p14:creationId xmlns:p14="http://schemas.microsoft.com/office/powerpoint/2010/main" val="1698184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9F93203-BF76-4D23-8F96-0F2AFE83551B}"/>
              </a:ext>
            </a:extLst>
          </p:cNvPr>
          <p:cNvSpPr txBox="1">
            <a:spLocks noGrp="1"/>
          </p:cNvSpPr>
          <p:nvPr>
            <p:ph type="title"/>
          </p:nvPr>
        </p:nvSpPr>
        <p:spPr>
          <a:xfrm>
            <a:off x="648931" y="346079"/>
            <a:ext cx="10515600" cy="1325559"/>
          </a:xfrm>
          <a:prstGeom prst="rect">
            <a:avLst/>
          </a:prstGeom>
          <a:noFill/>
          <a:ln cap="flat">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sz="1800" b="0" i="0" u="none" strike="noStrike" kern="0" cap="none" spc="0" baseline="0">
                <a:solidFill>
                  <a:srgbClr val="000000"/>
                </a:solidFill>
                <a:uFillTx/>
              </a:defRPr>
            </a:pPr>
            <a:r>
              <a:rPr kumimoji="0" lang="en-US" sz="4000" b="1" i="0" u="none" strike="noStrike" kern="0" cap="none" spc="0" normalizeH="0" baseline="0" noProof="0" dirty="0">
                <a:ln>
                  <a:noFill/>
                </a:ln>
                <a:solidFill>
                  <a:schemeClr val="tx1"/>
                </a:solidFill>
                <a:effectLst/>
                <a:uLnTx/>
                <a:uFillTx/>
                <a:latin typeface="Open Sans Extrabold"/>
                <a:ea typeface="Tahoma" panose="020B0604030504040204" pitchFamily="34" charset="0"/>
                <a:cs typeface="Tahoma" panose="020B0604030504040204" pitchFamily="34" charset="0"/>
              </a:rPr>
              <a:t>Tuition Fees</a:t>
            </a:r>
            <a:endParaRPr kumimoji="0" lang="en-US" sz="4000" b="1" i="0" u="none" strike="noStrike" kern="1200" cap="none" spc="0" normalizeH="0" baseline="0" noProof="0" dirty="0">
              <a:ln>
                <a:noFill/>
              </a:ln>
              <a:solidFill>
                <a:schemeClr val="tx1"/>
              </a:solidFill>
              <a:effectLst/>
              <a:uLnTx/>
              <a:uFillTx/>
              <a:latin typeface="Open Sans Extrabold"/>
              <a:ea typeface="Tahoma" panose="020B0604030504040204" pitchFamily="34" charset="0"/>
              <a:cs typeface="Tahoma" panose="020B0604030504040204" pitchFamily="34" charset="0"/>
            </a:endParaRPr>
          </a:p>
        </p:txBody>
      </p:sp>
      <p:sp>
        <p:nvSpPr>
          <p:cNvPr id="3" name="Rectangle 42">
            <a:extLst>
              <a:ext uri="{FF2B5EF4-FFF2-40B4-BE49-F238E27FC236}">
                <a16:creationId xmlns:a16="http://schemas.microsoft.com/office/drawing/2014/main" id="{9DFB2C48-907C-4548-83E0-5C1958D72CAC}"/>
              </a:ext>
            </a:extLst>
          </p:cNvPr>
          <p:cNvSpPr/>
          <p:nvPr/>
        </p:nvSpPr>
        <p:spPr>
          <a:xfrm>
            <a:off x="648931" y="2027209"/>
            <a:ext cx="6101493" cy="3785414"/>
          </a:xfrm>
          <a:prstGeom prst="rect">
            <a:avLst/>
          </a:prstGeom>
          <a:noFill/>
          <a:ln cap="flat">
            <a:noFill/>
            <a:prstDash val="solid"/>
          </a:ln>
        </p:spPr>
        <p:txBody>
          <a:bodyPr vert="horz" wrap="square" lIns="91440" tIns="45720" rIns="91440" bIns="45720" anchor="t" anchorCtr="0" compatLnSpc="1">
            <a:normAutofit/>
          </a:bodyPr>
          <a:lstStyle/>
          <a:p>
            <a:pPr marL="342900" indent="-342900">
              <a:buFont typeface="Arial" panose="020B0604020202020204" pitchFamily="34" charset="0"/>
              <a:buChar char="•"/>
            </a:pPr>
            <a:r>
              <a:rPr lang="en-GB" sz="2000" dirty="0">
                <a:latin typeface="Open Sans" panose="020B0606030504020204"/>
                <a:ea typeface="Tahoma"/>
                <a:cs typeface="Tahoma"/>
              </a:rPr>
              <a:t>The University of Northampton’s tuition fees for ‘Home’ and EU students in </a:t>
            </a:r>
            <a:r>
              <a:rPr lang="en-GB" sz="2000" b="1" dirty="0">
                <a:latin typeface="Open Sans" panose="020B0606030504020204"/>
                <a:ea typeface="Tahoma"/>
                <a:cs typeface="Tahoma"/>
              </a:rPr>
              <a:t>2022/23 </a:t>
            </a:r>
            <a:r>
              <a:rPr lang="en-GB" sz="2000" dirty="0">
                <a:latin typeface="Open Sans" panose="020B0606030504020204"/>
                <a:ea typeface="Tahoma"/>
                <a:cs typeface="Tahoma"/>
              </a:rPr>
              <a:t>are:</a:t>
            </a:r>
          </a:p>
          <a:p>
            <a:pPr marL="342900" indent="-342900">
              <a:buFont typeface="Arial" panose="020B0604020202020204" pitchFamily="34" charset="0"/>
              <a:buChar char="•"/>
            </a:pPr>
            <a:endParaRPr lang="en-GB" sz="2000" dirty="0">
              <a:latin typeface="Open Sans" panose="020B0606030504020204"/>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000" dirty="0">
                <a:latin typeface="Open Sans" panose="020B0606030504020204"/>
                <a:ea typeface="Tahoma" panose="020B0604030504040204" pitchFamily="34" charset="0"/>
                <a:cs typeface="Tahoma" panose="020B0604030504040204" pitchFamily="34" charset="0"/>
              </a:rPr>
              <a:t> £9,250  full-time undergraduate BA/BSc   course</a:t>
            </a:r>
          </a:p>
          <a:p>
            <a:pPr marL="342900" indent="-342900">
              <a:buFont typeface="Arial" panose="020B0604020202020204" pitchFamily="34" charset="0"/>
              <a:buChar char="•"/>
            </a:pPr>
            <a:endParaRPr lang="en-GB" sz="2000" dirty="0">
              <a:latin typeface="Open Sans" panose="020B0606030504020204"/>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000" dirty="0">
                <a:latin typeface="Open Sans" panose="020B0606030504020204"/>
                <a:ea typeface="Tahoma" panose="020B0604030504040204" pitchFamily="34" charset="0"/>
                <a:cs typeface="Tahoma" panose="020B0604030504040204" pitchFamily="34" charset="0"/>
              </a:rPr>
              <a:t> £9,250  full-time undergraduate  HND/Foundation Degree course</a:t>
            </a:r>
          </a:p>
          <a:p>
            <a:pPr marL="342900" indent="-342900">
              <a:buFont typeface="Arial" panose="020B0604020202020204" pitchFamily="34" charset="0"/>
              <a:buChar char="•"/>
            </a:pPr>
            <a:endParaRPr lang="en-GB" sz="2000" dirty="0">
              <a:latin typeface="Open Sans" panose="020B0606030504020204"/>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000" dirty="0">
                <a:latin typeface="Open Sans" panose="020B0606030504020204"/>
                <a:ea typeface="Tahoma"/>
                <a:cs typeface="Tahoma"/>
              </a:rPr>
              <a:t> £9,250  Foundation Framework (as part of a 4 year programme)</a:t>
            </a:r>
          </a:p>
          <a:p>
            <a:pPr marL="342900" indent="-342900">
              <a:buFont typeface="Arial" panose="020B0604020202020204" pitchFamily="34" charset="0"/>
              <a:buChar char="•"/>
            </a:pPr>
            <a:endPar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GB" sz="19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GB" sz="1900" b="0" i="0" u="none" strike="noStrike" kern="1200" cap="none" spc="0" baseline="0" dirty="0">
              <a:solidFill>
                <a:schemeClr val="bg1"/>
              </a:solidFill>
              <a:uFillTx/>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1900" b="0" i="0" u="none" strike="noStrike" kern="1200" cap="none" spc="0" baseline="0" dirty="0">
              <a:solidFill>
                <a:schemeClr val="bg1"/>
              </a:solidFill>
              <a:uFillTx/>
              <a:latin typeface="Open Sans" pitchFamily="34"/>
              <a:ea typeface="Open Sans" pitchFamily="34"/>
              <a:cs typeface="Open Sans" pitchFamily="34"/>
            </a:endParaRPr>
          </a:p>
        </p:txBody>
      </p:sp>
      <p:pic>
        <p:nvPicPr>
          <p:cNvPr id="6" name="Picture 5" descr="A student wearing a yellow jacket walking up the stairs in the University of Northampton's Learning Hub.">
            <a:extLst>
              <a:ext uri="{FF2B5EF4-FFF2-40B4-BE49-F238E27FC236}">
                <a16:creationId xmlns:a16="http://schemas.microsoft.com/office/drawing/2014/main" id="{6EF85CA5-7D81-4568-B0DA-B9DC3A171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0159" y="-9492"/>
            <a:ext cx="4563291" cy="6858000"/>
          </a:xfrm>
          <a:prstGeom prst="rect">
            <a:avLst/>
          </a:prstGeom>
        </p:spPr>
      </p:pic>
    </p:spTree>
    <p:extLst>
      <p:ext uri="{BB962C8B-B14F-4D97-AF65-F5344CB8AC3E}">
        <p14:creationId xmlns:p14="http://schemas.microsoft.com/office/powerpoint/2010/main" val="1149515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9F93203-BF76-4D23-8F96-0F2AFE83551B}"/>
              </a:ext>
            </a:extLst>
          </p:cNvPr>
          <p:cNvSpPr txBox="1">
            <a:spLocks noGrp="1"/>
          </p:cNvSpPr>
          <p:nvPr>
            <p:ph type="title"/>
          </p:nvPr>
        </p:nvSpPr>
        <p:spPr>
          <a:xfrm>
            <a:off x="648931" y="346079"/>
            <a:ext cx="10515600" cy="1325559"/>
          </a:xfrm>
          <a:prstGeom prst="rect">
            <a:avLst/>
          </a:prstGeom>
          <a:noFill/>
          <a:ln cap="flat">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sz="1800" b="0" i="0" u="none" strike="noStrike" kern="0" cap="none" spc="0" baseline="0">
                <a:solidFill>
                  <a:srgbClr val="000000"/>
                </a:solidFill>
                <a:uFillTx/>
              </a:defRPr>
            </a:pPr>
            <a:r>
              <a:rPr kumimoji="0" lang="en-US" sz="4000" b="1" i="0" u="none" strike="noStrike" kern="0" cap="none" spc="0" normalizeH="0" baseline="0" noProof="0" dirty="0">
                <a:ln>
                  <a:noFill/>
                </a:ln>
                <a:solidFill>
                  <a:schemeClr val="tx1"/>
                </a:solidFill>
                <a:effectLst/>
                <a:uLnTx/>
                <a:uFillTx/>
                <a:latin typeface="Open Sans Extrabold"/>
                <a:ea typeface="Tahoma" panose="020B0604030504040204" pitchFamily="34" charset="0"/>
                <a:cs typeface="Tahoma" panose="020B0604030504040204" pitchFamily="34" charset="0"/>
              </a:rPr>
              <a:t>Tuition Fees Explained</a:t>
            </a:r>
            <a:endParaRPr kumimoji="0" lang="en-US" sz="4000" b="1" i="0" u="none" strike="noStrike" kern="1200" cap="none" spc="0" normalizeH="0" baseline="0" noProof="0" dirty="0">
              <a:ln>
                <a:noFill/>
              </a:ln>
              <a:solidFill>
                <a:schemeClr val="tx1"/>
              </a:solidFill>
              <a:effectLst/>
              <a:uLnTx/>
              <a:uFillTx/>
              <a:latin typeface="Open Sans Extrabold"/>
              <a:ea typeface="Tahoma" panose="020B0604030504040204" pitchFamily="34" charset="0"/>
              <a:cs typeface="Tahoma" panose="020B0604030504040204" pitchFamily="34" charset="0"/>
            </a:endParaRPr>
          </a:p>
        </p:txBody>
      </p:sp>
      <p:sp>
        <p:nvSpPr>
          <p:cNvPr id="3" name="Rectangle 42">
            <a:extLst>
              <a:ext uri="{FF2B5EF4-FFF2-40B4-BE49-F238E27FC236}">
                <a16:creationId xmlns:a16="http://schemas.microsoft.com/office/drawing/2014/main" id="{9DFB2C48-907C-4548-83E0-5C1958D72CAC}"/>
              </a:ext>
            </a:extLst>
          </p:cNvPr>
          <p:cNvSpPr/>
          <p:nvPr/>
        </p:nvSpPr>
        <p:spPr>
          <a:xfrm>
            <a:off x="648931" y="2017717"/>
            <a:ext cx="6402109" cy="3785414"/>
          </a:xfrm>
          <a:prstGeom prst="rect">
            <a:avLst/>
          </a:prstGeom>
          <a:noFill/>
          <a:ln cap="flat">
            <a:noFill/>
            <a:prstDash val="solid"/>
          </a:ln>
        </p:spPr>
        <p:txBody>
          <a:bodyPr vert="horz" wrap="square" lIns="91440" tIns="45720" rIns="91440" bIns="45720" anchor="t" anchorCtr="0" compatLnSpc="1">
            <a:normAutofit/>
          </a:bodyPr>
          <a:lstStyle/>
          <a:p>
            <a:pPr marL="342900" indent="-342900">
              <a:buFont typeface="Arial" panose="020B0604020202020204" pitchFamily="34" charset="0"/>
              <a:buChar char="•"/>
            </a:pPr>
            <a:r>
              <a:rPr lang="en-GB" sz="2000" dirty="0">
                <a:latin typeface="Open Sans" panose="020B0606030504020204"/>
                <a:ea typeface="Tahoma" panose="020B0604030504040204" pitchFamily="34" charset="0"/>
                <a:cs typeface="Tahoma" panose="020B0604030504040204" pitchFamily="34" charset="0"/>
              </a:rPr>
              <a:t>You do not have to pay fees up front and the loan is not based on household income.</a:t>
            </a:r>
          </a:p>
          <a:p>
            <a:pPr marL="342900" indent="-342900">
              <a:buFont typeface="Arial" panose="020B0604020202020204" pitchFamily="34" charset="0"/>
              <a:buChar char="•"/>
            </a:pPr>
            <a:endParaRPr lang="en-GB" sz="2000" dirty="0">
              <a:latin typeface="Open Sans" panose="020B0606030504020204"/>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000" dirty="0">
                <a:latin typeface="Open Sans" panose="020B0606030504020204"/>
                <a:ea typeface="Tahoma" panose="020B0604030504040204" pitchFamily="34" charset="0"/>
                <a:cs typeface="Tahoma" panose="020B0604030504040204" pitchFamily="34" charset="0"/>
              </a:rPr>
              <a:t>This is paid directly to the University. </a:t>
            </a:r>
          </a:p>
          <a:p>
            <a:pPr marL="342900" indent="-342900">
              <a:buFont typeface="Arial" panose="020B0604020202020204" pitchFamily="34" charset="0"/>
              <a:buChar char="•"/>
            </a:pPr>
            <a:endParaRPr lang="en-GB" sz="2000" dirty="0">
              <a:latin typeface="Open Sans" panose="020B0606030504020204"/>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000" dirty="0">
                <a:latin typeface="Open Sans" panose="020B0606030504020204"/>
                <a:ea typeface="Tahoma" panose="020B0604030504040204" pitchFamily="34" charset="0"/>
                <a:cs typeface="Tahoma" panose="020B0604030504040204" pitchFamily="34" charset="0"/>
              </a:rPr>
              <a:t>Tuition fees are payable for each year of the course and are subject to change in future academic years due to annual inflationary rise.</a:t>
            </a:r>
          </a:p>
          <a:p>
            <a:pPr marL="342900" indent="-342900">
              <a:buFont typeface="Arial" panose="020B0604020202020204" pitchFamily="34" charset="0"/>
              <a:buChar char="•"/>
            </a:pPr>
            <a:endPar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GB" sz="19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GB" sz="1900" b="0" i="0" u="none" strike="noStrike" kern="1200" cap="none" spc="0" baseline="0" dirty="0">
              <a:solidFill>
                <a:schemeClr val="bg1"/>
              </a:solidFill>
              <a:uFillTx/>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1900" b="0" i="0" u="none" strike="noStrike" kern="1200" cap="none" spc="0" baseline="0" dirty="0">
              <a:solidFill>
                <a:schemeClr val="bg1"/>
              </a:solidFill>
              <a:uFillTx/>
              <a:latin typeface="Open Sans" pitchFamily="34"/>
              <a:ea typeface="Open Sans" pitchFamily="34"/>
              <a:cs typeface="Open Sans" pitchFamily="34"/>
            </a:endParaRPr>
          </a:p>
        </p:txBody>
      </p:sp>
      <p:pic>
        <p:nvPicPr>
          <p:cNvPr id="7" name="Picture 6" descr="A student wearing a yellow jumper sits alone at a table in front of a window working on their laptop. Outside the window there is a view of the University of Northampton campus.&#10;">
            <a:extLst>
              <a:ext uri="{FF2B5EF4-FFF2-40B4-BE49-F238E27FC236}">
                <a16:creationId xmlns:a16="http://schemas.microsoft.com/office/drawing/2014/main" id="{144275B8-01F6-4FA7-A2FB-A40FCCFE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1116" y="0"/>
            <a:ext cx="4570884" cy="6858000"/>
          </a:xfrm>
          <a:prstGeom prst="rect">
            <a:avLst/>
          </a:prstGeom>
        </p:spPr>
      </p:pic>
    </p:spTree>
    <p:extLst>
      <p:ext uri="{BB962C8B-B14F-4D97-AF65-F5344CB8AC3E}">
        <p14:creationId xmlns:p14="http://schemas.microsoft.com/office/powerpoint/2010/main" val="820497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9F93203-BF76-4D23-8F96-0F2AFE83551B}"/>
              </a:ext>
            </a:extLst>
          </p:cNvPr>
          <p:cNvSpPr txBox="1">
            <a:spLocks noGrp="1"/>
          </p:cNvSpPr>
          <p:nvPr>
            <p:ph type="title"/>
          </p:nvPr>
        </p:nvSpPr>
        <p:spPr>
          <a:xfrm>
            <a:off x="648930" y="346079"/>
            <a:ext cx="10515600" cy="1325559"/>
          </a:xfrm>
          <a:prstGeom prst="rect">
            <a:avLst/>
          </a:prstGeom>
          <a:noFill/>
          <a:ln cap="flat">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sz="1800" b="0" i="0" u="none" strike="noStrike" kern="0" cap="none" spc="0" baseline="0">
                <a:solidFill>
                  <a:srgbClr val="000000"/>
                </a:solidFill>
                <a:uFillTx/>
              </a:defRPr>
            </a:pPr>
            <a:r>
              <a:rPr kumimoji="0" lang="en-US" sz="4000" b="1" i="0" u="none" strike="noStrike" kern="1200" cap="none" spc="0" normalizeH="0" baseline="0" noProof="0" dirty="0">
                <a:ln>
                  <a:noFill/>
                </a:ln>
                <a:solidFill>
                  <a:schemeClr val="tx1"/>
                </a:solidFill>
                <a:effectLst/>
                <a:uLnTx/>
                <a:uFillTx/>
                <a:latin typeface="Open Sans Extrabold"/>
                <a:ea typeface="Open Sans Extrabold" pitchFamily="34"/>
                <a:cs typeface="Open Sans Extrabold" pitchFamily="34"/>
              </a:rPr>
              <a:t>Maintenance</a:t>
            </a:r>
            <a:r>
              <a:rPr kumimoji="0" lang="en-US" sz="4000" b="1" i="0" u="none" strike="noStrike" kern="0" cap="none" spc="0" normalizeH="0" baseline="0" noProof="0" dirty="0">
                <a:ln>
                  <a:noFill/>
                </a:ln>
                <a:solidFill>
                  <a:schemeClr val="tx1"/>
                </a:solidFill>
                <a:effectLst/>
                <a:uLnTx/>
                <a:uFillTx/>
                <a:latin typeface="Open Sans Extrabold"/>
                <a:ea typeface="Open Sans Extrabold" pitchFamily="34"/>
                <a:cs typeface="Open Sans Extrabold" pitchFamily="34"/>
              </a:rPr>
              <a:t> Loan</a:t>
            </a:r>
            <a:endParaRPr kumimoji="0" lang="en-US" sz="4000" b="1" i="0" u="none" strike="noStrike" kern="1200" cap="none" spc="0" normalizeH="0" baseline="0" noProof="0" dirty="0">
              <a:ln>
                <a:noFill/>
              </a:ln>
              <a:solidFill>
                <a:schemeClr val="tx1"/>
              </a:solidFill>
              <a:effectLst/>
              <a:uLnTx/>
              <a:uFillTx/>
              <a:latin typeface="Open Sans Extrabold"/>
              <a:ea typeface="Open Sans Extrabold" pitchFamily="34"/>
              <a:cs typeface="Open Sans Extrabold" pitchFamily="34"/>
            </a:endParaRPr>
          </a:p>
        </p:txBody>
      </p:sp>
      <p:sp>
        <p:nvSpPr>
          <p:cNvPr id="3" name="Rectangle 42">
            <a:extLst>
              <a:ext uri="{FF2B5EF4-FFF2-40B4-BE49-F238E27FC236}">
                <a16:creationId xmlns:a16="http://schemas.microsoft.com/office/drawing/2014/main" id="{9DFB2C48-907C-4548-83E0-5C1958D72CAC}"/>
              </a:ext>
            </a:extLst>
          </p:cNvPr>
          <p:cNvSpPr/>
          <p:nvPr/>
        </p:nvSpPr>
        <p:spPr>
          <a:xfrm>
            <a:off x="648930" y="2181228"/>
            <a:ext cx="5127031" cy="3785414"/>
          </a:xfrm>
          <a:prstGeom prst="rect">
            <a:avLst/>
          </a:prstGeom>
          <a:noFill/>
          <a:ln cap="flat">
            <a:noFill/>
            <a:prstDash val="solid"/>
          </a:ln>
        </p:spPr>
        <p:txBody>
          <a:bodyPr vert="horz" wrap="square" lIns="91440" tIns="45720" rIns="91440" bIns="45720" anchor="t" anchorCtr="0" compatLnSpc="1">
            <a:normAutofit lnSpcReduction="10000"/>
          </a:bodyPr>
          <a:lstStyle/>
          <a:p>
            <a:pPr marL="342900" indent="-342900">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Available to help towards living and course costs</a:t>
            </a:r>
          </a:p>
          <a:p>
            <a:pPr marL="342900" indent="-342900">
              <a:buFont typeface="Arial" panose="020B0604020202020204" pitchFamily="34" charset="0"/>
              <a:buChar char="•"/>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Partially means tested on household income</a:t>
            </a:r>
          </a:p>
          <a:p>
            <a:pPr marL="342900" indent="-342900">
              <a:buFont typeface="Arial" panose="020B0604020202020204" pitchFamily="34" charset="0"/>
              <a:buChar char="•"/>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Paid into your bank account in three instalments over the academic year</a:t>
            </a:r>
          </a:p>
          <a:p>
            <a:pPr marL="342900" indent="-342900">
              <a:buFont typeface="Arial" panose="020B0604020202020204" pitchFamily="34" charset="0"/>
              <a:buChar char="•"/>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Students will need to re-apply for their funding for each year of their course</a:t>
            </a:r>
          </a:p>
          <a:p>
            <a:pPr marL="342900" indent="-342900">
              <a:buFont typeface="Arial" panose="020B0604020202020204" pitchFamily="34" charset="0"/>
              <a:buChar char="•"/>
            </a:pPr>
            <a:endParaRPr lang="en-GB" sz="2000" dirty="0">
              <a:latin typeface="Open Sans" panose="020B0606030504020204" pitchFamily="34" charset="0"/>
              <a:ea typeface="Open Sans" panose="020B0606030504020204" pitchFamily="34" charset="0"/>
              <a:cs typeface="Open Sans" panose="020B0606030504020204" pitchFamily="34" charset="0"/>
            </a:endParaRPr>
          </a:p>
          <a:p>
            <a:r>
              <a:rPr lang="en-GB" sz="1600" dirty="0">
                <a:latin typeface="Open Sans"/>
                <a:ea typeface="Open Sans"/>
                <a:cs typeface="Open Sans"/>
              </a:rPr>
              <a:t>*Subject to Parliamentary Approval</a:t>
            </a:r>
            <a:endParaRPr lang="en-GB" sz="1600" dirty="0">
              <a:latin typeface="Open Sans" panose="020B0606030504020204" pitchFamily="34" charset="0"/>
              <a:ea typeface="Open Sans" panose="020B0606030504020204" pitchFamily="34" charset="0"/>
              <a:cs typeface="Open Sans" panose="020B0606030504020204" pitchFamily="34" charset="0"/>
            </a:endParaRPr>
          </a:p>
          <a:p>
            <a:endPar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14300" lvl="0">
              <a:lnSpc>
                <a:spcPct val="80000"/>
              </a:lnSpc>
              <a:spcAft>
                <a:spcPts val="600"/>
              </a:spcAft>
              <a:buSzPct val="100000"/>
              <a:defRPr sz="1800" b="0" i="0" u="none" strike="noStrike" kern="0" cap="none" spc="0" baseline="0">
                <a:solidFill>
                  <a:srgbClr val="000000"/>
                </a:solidFill>
                <a:uFillTx/>
              </a:defRPr>
            </a:pPr>
            <a:endParaRPr lang="en-US" sz="1900" b="0" i="0" u="none" strike="noStrike" kern="1200" cap="none" spc="0" baseline="0" dirty="0">
              <a:solidFill>
                <a:schemeClr val="bg1"/>
              </a:solidFill>
              <a:uFillTx/>
              <a:latin typeface="Open Sans" pitchFamily="34"/>
              <a:ea typeface="Open Sans" pitchFamily="34"/>
              <a:cs typeface="Open Sans" pitchFamily="34"/>
            </a:endParaRPr>
          </a:p>
        </p:txBody>
      </p:sp>
      <p:graphicFrame>
        <p:nvGraphicFramePr>
          <p:cNvPr id="9" name="Table 8" descr="A table outlining the maximum maintenance loans available for full time students.">
            <a:extLst>
              <a:ext uri="{FF2B5EF4-FFF2-40B4-BE49-F238E27FC236}">
                <a16:creationId xmlns:a16="http://schemas.microsoft.com/office/drawing/2014/main" id="{ED4E22D3-5C61-44C4-9246-4F23AFB94450}"/>
              </a:ext>
            </a:extLst>
          </p:cNvPr>
          <p:cNvGraphicFramePr>
            <a:graphicFrameLocks noGrp="1"/>
          </p:cNvGraphicFramePr>
          <p:nvPr>
            <p:extLst>
              <p:ext uri="{D42A27DB-BD31-4B8C-83A1-F6EECF244321}">
                <p14:modId xmlns:p14="http://schemas.microsoft.com/office/powerpoint/2010/main" val="1389508426"/>
              </p:ext>
            </p:extLst>
          </p:nvPr>
        </p:nvGraphicFramePr>
        <p:xfrm>
          <a:off x="6743745" y="1597159"/>
          <a:ext cx="4542564" cy="3993744"/>
        </p:xfrm>
        <a:graphic>
          <a:graphicData uri="http://schemas.openxmlformats.org/drawingml/2006/table">
            <a:tbl>
              <a:tblPr firstRow="1" firstCol="1" bandRow="1">
                <a:tableStyleId>{B301B821-A1FF-4177-AEE7-76D212191A09}</a:tableStyleId>
              </a:tblPr>
              <a:tblGrid>
                <a:gridCol w="2271282">
                  <a:extLst>
                    <a:ext uri="{9D8B030D-6E8A-4147-A177-3AD203B41FA5}">
                      <a16:colId xmlns:a16="http://schemas.microsoft.com/office/drawing/2014/main" val="20000"/>
                    </a:ext>
                  </a:extLst>
                </a:gridCol>
                <a:gridCol w="2271282">
                  <a:extLst>
                    <a:ext uri="{9D8B030D-6E8A-4147-A177-3AD203B41FA5}">
                      <a16:colId xmlns:a16="http://schemas.microsoft.com/office/drawing/2014/main" val="20001"/>
                    </a:ext>
                  </a:extLst>
                </a:gridCol>
              </a:tblGrid>
              <a:tr h="79093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sz="2000" dirty="0"/>
                        <a:t>Full-time Student</a:t>
                      </a:r>
                      <a:endParaRPr lang="en-GB"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49" marR="91449" marT="45709" marB="45709"/>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sz="2000" dirty="0"/>
                        <a:t>Maintenance Loan</a:t>
                      </a:r>
                      <a:endParaRPr lang="en-GB"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91449" marR="91449" marT="45709" marB="45709"/>
                </a:tc>
                <a:extLst>
                  <a:ext uri="{0D108BD9-81ED-4DB2-BD59-A6C34878D82A}">
                    <a16:rowId xmlns:a16="http://schemas.microsoft.com/office/drawing/2014/main" val="10000"/>
                  </a:ext>
                </a:extLst>
              </a:tr>
              <a:tr h="79093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2000" dirty="0"/>
                        <a:t>Living at home</a:t>
                      </a:r>
                      <a:endParaRPr lang="en-GB" sz="2000" b="1" dirty="0">
                        <a:latin typeface="Tahoma" panose="020B0604030504040204" pitchFamily="34" charset="0"/>
                        <a:ea typeface="Tahoma" panose="020B0604030504040204" pitchFamily="34" charset="0"/>
                        <a:cs typeface="Tahoma" panose="020B0604030504040204" pitchFamily="34" charset="0"/>
                      </a:endParaRPr>
                    </a:p>
                  </a:txBody>
                  <a:tcPr marL="91449" marR="91449" marT="45709" marB="45709"/>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2000" dirty="0"/>
                        <a:t>Up to £8,171*</a:t>
                      </a:r>
                    </a:p>
                    <a:p>
                      <a:endParaRPr lang="en-GB" sz="2000" b="1" dirty="0">
                        <a:latin typeface="Tahoma" panose="020B0604030504040204" pitchFamily="34" charset="0"/>
                        <a:ea typeface="Tahoma" panose="020B0604030504040204" pitchFamily="34" charset="0"/>
                        <a:cs typeface="Tahoma" panose="020B0604030504040204" pitchFamily="34" charset="0"/>
                      </a:endParaRPr>
                    </a:p>
                  </a:txBody>
                  <a:tcPr marL="91449" marR="91449" marT="45709" marB="45709"/>
                </a:tc>
                <a:extLst>
                  <a:ext uri="{0D108BD9-81ED-4DB2-BD59-A6C34878D82A}">
                    <a16:rowId xmlns:a16="http://schemas.microsoft.com/office/drawing/2014/main" val="10001"/>
                  </a:ext>
                </a:extLst>
              </a:tr>
              <a:tr h="13615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2000" dirty="0"/>
                        <a:t>Living away from home, outside London</a:t>
                      </a:r>
                      <a:endParaRPr lang="en-GB" sz="2000" b="1" dirty="0">
                        <a:latin typeface="Tahoma" panose="020B0604030504040204" pitchFamily="34" charset="0"/>
                        <a:ea typeface="Tahoma" panose="020B0604030504040204" pitchFamily="34" charset="0"/>
                        <a:cs typeface="Tahoma" panose="020B0604030504040204" pitchFamily="34" charset="0"/>
                      </a:endParaRPr>
                    </a:p>
                  </a:txBody>
                  <a:tcPr marL="91449" marR="91449" marT="45709" marB="45709"/>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2000" dirty="0"/>
                        <a:t>Up to £9,706*</a:t>
                      </a:r>
                      <a:endParaRPr lang="en-GB" sz="2000" b="1" dirty="0">
                        <a:latin typeface="Tahoma" panose="020B0604030504040204" pitchFamily="34" charset="0"/>
                        <a:ea typeface="Tahoma" panose="020B0604030504040204" pitchFamily="34" charset="0"/>
                        <a:cs typeface="Tahoma" panose="020B0604030504040204" pitchFamily="34" charset="0"/>
                      </a:endParaRPr>
                    </a:p>
                  </a:txBody>
                  <a:tcPr marL="91449" marR="91449" marT="45709" marB="45709"/>
                </a:tc>
                <a:extLst>
                  <a:ext uri="{0D108BD9-81ED-4DB2-BD59-A6C34878D82A}">
                    <a16:rowId xmlns:a16="http://schemas.microsoft.com/office/drawing/2014/main" val="10002"/>
                  </a:ext>
                </a:extLst>
              </a:tr>
              <a:tr h="105033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2000" dirty="0"/>
                        <a:t>Living away from home, in London</a:t>
                      </a:r>
                      <a:endParaRPr lang="en-GB" sz="2000" b="1" dirty="0">
                        <a:latin typeface="Tahoma" panose="020B0604030504040204" pitchFamily="34" charset="0"/>
                        <a:ea typeface="Tahoma" panose="020B0604030504040204" pitchFamily="34" charset="0"/>
                        <a:cs typeface="Tahoma" panose="020B0604030504040204" pitchFamily="34" charset="0"/>
                      </a:endParaRPr>
                    </a:p>
                  </a:txBody>
                  <a:tcPr marL="91449" marR="91449" marT="45709" marB="45709"/>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2000" dirty="0"/>
                        <a:t>Up to £12,667*</a:t>
                      </a:r>
                      <a:endParaRPr lang="en-GB" sz="2000" b="1" dirty="0">
                        <a:latin typeface="Tahoma" panose="020B0604030504040204" pitchFamily="34" charset="0"/>
                        <a:ea typeface="Tahoma" panose="020B0604030504040204" pitchFamily="34" charset="0"/>
                        <a:cs typeface="Tahoma" panose="020B0604030504040204" pitchFamily="34" charset="0"/>
                      </a:endParaRPr>
                    </a:p>
                  </a:txBody>
                  <a:tcPr marL="91449" marR="91449" marT="45709" marB="45709"/>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03990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9F93203-BF76-4D23-8F96-0F2AFE83551B}"/>
              </a:ext>
            </a:extLst>
          </p:cNvPr>
          <p:cNvSpPr txBox="1">
            <a:spLocks noGrp="1"/>
          </p:cNvSpPr>
          <p:nvPr>
            <p:ph type="title"/>
          </p:nvPr>
        </p:nvSpPr>
        <p:spPr>
          <a:xfrm>
            <a:off x="648931" y="346079"/>
            <a:ext cx="10515600" cy="1325559"/>
          </a:xfrm>
          <a:prstGeom prst="rect">
            <a:avLst/>
          </a:prstGeom>
          <a:noFill/>
          <a:ln cap="flat">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sz="1800" b="0" i="0" u="none" strike="noStrike" kern="0" cap="none" spc="0" baseline="0">
                <a:solidFill>
                  <a:srgbClr val="000000"/>
                </a:solidFill>
                <a:uFillTx/>
              </a:defRPr>
            </a:pPr>
            <a:r>
              <a:rPr kumimoji="0" lang="en-US" sz="4000" b="1" i="0" u="none" strike="noStrike" kern="1200" cap="none" spc="0" normalizeH="0" baseline="0" noProof="0" dirty="0">
                <a:ln>
                  <a:noFill/>
                </a:ln>
                <a:solidFill>
                  <a:schemeClr val="tx1"/>
                </a:solidFill>
                <a:effectLst/>
                <a:uLnTx/>
                <a:uFillTx/>
                <a:latin typeface="Open Sans Extrabold"/>
                <a:ea typeface="Tahoma" panose="020B0604030504040204" pitchFamily="34" charset="0"/>
                <a:cs typeface="Tahoma" panose="020B0604030504040204" pitchFamily="34" charset="0"/>
              </a:rPr>
              <a:t>Mainten</a:t>
            </a:r>
            <a:r>
              <a:rPr kumimoji="0" lang="en-US" sz="4000" b="1" i="0" u="none" strike="noStrike" kern="0" cap="none" spc="0" normalizeH="0" baseline="0" noProof="0" dirty="0">
                <a:ln>
                  <a:noFill/>
                </a:ln>
                <a:solidFill>
                  <a:schemeClr val="tx1"/>
                </a:solidFill>
                <a:effectLst/>
                <a:uLnTx/>
                <a:uFillTx/>
                <a:latin typeface="Open Sans Extrabold"/>
                <a:ea typeface="Tahoma" panose="020B0604030504040204" pitchFamily="34" charset="0"/>
                <a:cs typeface="Tahoma" panose="020B0604030504040204" pitchFamily="34" charset="0"/>
              </a:rPr>
              <a:t>ance Loan Entitlement</a:t>
            </a:r>
            <a:endParaRPr kumimoji="0" lang="en-US" sz="4000" b="1" i="0" u="none" strike="noStrike" kern="1200" cap="none" spc="0" normalizeH="0" baseline="0" noProof="0" dirty="0">
              <a:ln>
                <a:noFill/>
              </a:ln>
              <a:solidFill>
                <a:schemeClr val="tx1"/>
              </a:solidFill>
              <a:effectLst/>
              <a:uLnTx/>
              <a:uFillTx/>
              <a:latin typeface="Open Sans Extrabold"/>
              <a:ea typeface="Tahoma" panose="020B0604030504040204" pitchFamily="34" charset="0"/>
              <a:cs typeface="Tahoma" panose="020B0604030504040204" pitchFamily="34" charset="0"/>
            </a:endParaRPr>
          </a:p>
        </p:txBody>
      </p:sp>
      <p:graphicFrame>
        <p:nvGraphicFramePr>
          <p:cNvPr id="6" name="Table 5">
            <a:extLst>
              <a:ext uri="{FF2B5EF4-FFF2-40B4-BE49-F238E27FC236}">
                <a16:creationId xmlns:a16="http://schemas.microsoft.com/office/drawing/2014/main" id="{EDD8DE33-3CFE-4E7A-9DF2-67A534929C01}"/>
              </a:ext>
            </a:extLst>
          </p:cNvPr>
          <p:cNvGraphicFramePr>
            <a:graphicFrameLocks noGrp="1"/>
          </p:cNvGraphicFramePr>
          <p:nvPr>
            <p:extLst>
              <p:ext uri="{D42A27DB-BD31-4B8C-83A1-F6EECF244321}">
                <p14:modId xmlns:p14="http://schemas.microsoft.com/office/powerpoint/2010/main" val="364323750"/>
              </p:ext>
            </p:extLst>
          </p:nvPr>
        </p:nvGraphicFramePr>
        <p:xfrm>
          <a:off x="929370" y="1577051"/>
          <a:ext cx="10333259" cy="4384935"/>
        </p:xfrm>
        <a:graphic>
          <a:graphicData uri="http://schemas.openxmlformats.org/drawingml/2006/table">
            <a:tbl>
              <a:tblPr firstRow="1" firstCol="1" bandRow="1">
                <a:tableStyleId>{B301B821-A1FF-4177-AEE7-76D212191A09}</a:tableStyleId>
              </a:tblPr>
              <a:tblGrid>
                <a:gridCol w="2744627">
                  <a:extLst>
                    <a:ext uri="{9D8B030D-6E8A-4147-A177-3AD203B41FA5}">
                      <a16:colId xmlns:a16="http://schemas.microsoft.com/office/drawing/2014/main" val="20000"/>
                    </a:ext>
                  </a:extLst>
                </a:gridCol>
                <a:gridCol w="2529544">
                  <a:extLst>
                    <a:ext uri="{9D8B030D-6E8A-4147-A177-3AD203B41FA5}">
                      <a16:colId xmlns:a16="http://schemas.microsoft.com/office/drawing/2014/main" val="20001"/>
                    </a:ext>
                  </a:extLst>
                </a:gridCol>
                <a:gridCol w="2529544">
                  <a:extLst>
                    <a:ext uri="{9D8B030D-6E8A-4147-A177-3AD203B41FA5}">
                      <a16:colId xmlns:a16="http://schemas.microsoft.com/office/drawing/2014/main" val="20002"/>
                    </a:ext>
                  </a:extLst>
                </a:gridCol>
                <a:gridCol w="2529544">
                  <a:extLst>
                    <a:ext uri="{9D8B030D-6E8A-4147-A177-3AD203B41FA5}">
                      <a16:colId xmlns:a16="http://schemas.microsoft.com/office/drawing/2014/main" val="20003"/>
                    </a:ext>
                  </a:extLst>
                </a:gridCol>
              </a:tblGrid>
              <a:tr h="105460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800" dirty="0">
                          <a:latin typeface="Calibri"/>
                        </a:rPr>
                        <a:t>Household Income </a:t>
                      </a:r>
                      <a:endParaRPr lang="en-GB" sz="1800" b="1">
                        <a:solidFill>
                          <a:schemeClr val="tx1"/>
                        </a:solidFill>
                        <a:latin typeface="Calibri"/>
                        <a:ea typeface="Tahoma"/>
                        <a:cs typeface="Tahoma"/>
                      </a:endParaRPr>
                    </a:p>
                  </a:txBody>
                  <a:tcPr marT="45728" marB="45728"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800" baseline="0" dirty="0">
                          <a:latin typeface="Calibri"/>
                        </a:rPr>
                        <a:t>Home </a:t>
                      </a:r>
                      <a:endParaRPr lang="en-GB" sz="1800" b="1" baseline="0">
                        <a:solidFill>
                          <a:schemeClr val="tx1"/>
                        </a:solidFill>
                        <a:latin typeface="Calibri"/>
                        <a:ea typeface="Tahoma"/>
                        <a:cs typeface="Tahoma"/>
                      </a:endParaRPr>
                    </a:p>
                  </a:txBody>
                  <a:tcPr marT="45728" marB="45728"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800" baseline="0" dirty="0">
                          <a:latin typeface="Calibri"/>
                        </a:rPr>
                        <a:t>Elsewhere</a:t>
                      </a:r>
                      <a:endParaRPr lang="en-GB" sz="1800" b="1" baseline="0">
                        <a:solidFill>
                          <a:schemeClr val="tx1"/>
                        </a:solidFill>
                        <a:latin typeface="Calibri"/>
                        <a:ea typeface="Tahoma"/>
                        <a:cs typeface="Tahoma"/>
                      </a:endParaRPr>
                    </a:p>
                  </a:txBody>
                  <a:tcPr marT="45728" marB="45728"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800" dirty="0">
                          <a:latin typeface="Calibri"/>
                        </a:rPr>
                        <a:t>London</a:t>
                      </a:r>
                      <a:endParaRPr lang="en-GB" sz="1800" b="1">
                        <a:solidFill>
                          <a:schemeClr val="tx1"/>
                        </a:solidFill>
                        <a:latin typeface="Calibri"/>
                        <a:ea typeface="Tahoma"/>
                        <a:cs typeface="Tahoma"/>
                      </a:endParaRPr>
                    </a:p>
                  </a:txBody>
                  <a:tcPr marT="45728" marB="45728" anchor="ctr"/>
                </a:tc>
                <a:extLst>
                  <a:ext uri="{0D108BD9-81ED-4DB2-BD59-A6C34878D82A}">
                    <a16:rowId xmlns:a16="http://schemas.microsoft.com/office/drawing/2014/main" val="10000"/>
                  </a:ext>
                </a:extLst>
              </a:tr>
              <a:tr h="55505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800" dirty="0">
                          <a:latin typeface="Calibri"/>
                        </a:rPr>
                        <a:t>£25,000 &amp; under</a:t>
                      </a:r>
                      <a:endParaRPr lang="en-GB" sz="1800" b="1">
                        <a:solidFill>
                          <a:schemeClr val="tx1"/>
                        </a:solidFill>
                        <a:latin typeface="Calibri"/>
                        <a:ea typeface="Tahoma"/>
                        <a:cs typeface="Tahoma"/>
                      </a:endParaRPr>
                    </a:p>
                  </a:txBody>
                  <a:tcPr marT="45728" marB="45728"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800" dirty="0">
                          <a:latin typeface="Calibri"/>
                        </a:rPr>
                        <a:t>£8,171</a:t>
                      </a:r>
                    </a:p>
                  </a:txBody>
                  <a:tcPr marT="45728" marB="45728"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800" dirty="0">
                          <a:latin typeface="Calibri"/>
                        </a:rPr>
                        <a:t>£9,706</a:t>
                      </a:r>
                    </a:p>
                  </a:txBody>
                  <a:tcPr marT="45728" marB="45728"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800" dirty="0">
                          <a:latin typeface="Calibri"/>
                        </a:rPr>
                        <a:t>£12,667</a:t>
                      </a:r>
                    </a:p>
                  </a:txBody>
                  <a:tcPr marT="45728" marB="45728" anchor="ctr"/>
                </a:tc>
                <a:extLst>
                  <a:ext uri="{0D108BD9-81ED-4DB2-BD59-A6C34878D82A}">
                    <a16:rowId xmlns:a16="http://schemas.microsoft.com/office/drawing/2014/main" val="10001"/>
                  </a:ext>
                </a:extLst>
              </a:tr>
              <a:tr h="55505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800" dirty="0">
                          <a:latin typeface="Calibri"/>
                        </a:rPr>
                        <a:t>£35,000</a:t>
                      </a:r>
                      <a:endParaRPr lang="en-GB" sz="1800" b="1">
                        <a:solidFill>
                          <a:schemeClr val="tx1"/>
                        </a:solidFill>
                        <a:latin typeface="Calibri"/>
                        <a:ea typeface="Tahoma"/>
                        <a:cs typeface="Tahoma"/>
                      </a:endParaRPr>
                    </a:p>
                  </a:txBody>
                  <a:tcPr marT="45728" marB="45728"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800" dirty="0">
                          <a:latin typeface="Calibri"/>
                        </a:rPr>
                        <a:t>£6,796</a:t>
                      </a:r>
                    </a:p>
                  </a:txBody>
                  <a:tcPr marT="45728" marB="45728"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800" dirty="0">
                          <a:latin typeface="Calibri"/>
                        </a:rPr>
                        <a:t>£8,318</a:t>
                      </a:r>
                    </a:p>
                  </a:txBody>
                  <a:tcPr marT="45728" marB="45728"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800" dirty="0">
                          <a:latin typeface="Calibri"/>
                        </a:rPr>
                        <a:t>£11,255</a:t>
                      </a:r>
                    </a:p>
                  </a:txBody>
                  <a:tcPr marT="45728" marB="45728" anchor="ctr"/>
                </a:tc>
                <a:extLst>
                  <a:ext uri="{0D108BD9-81ED-4DB2-BD59-A6C34878D82A}">
                    <a16:rowId xmlns:a16="http://schemas.microsoft.com/office/drawing/2014/main" val="10003"/>
                  </a:ext>
                </a:extLst>
              </a:tr>
              <a:tr h="55505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800" dirty="0">
                          <a:latin typeface="Calibri"/>
                        </a:rPr>
                        <a:t>£45,000</a:t>
                      </a:r>
                      <a:endParaRPr lang="en-GB" sz="1800" b="1">
                        <a:solidFill>
                          <a:schemeClr val="tx1"/>
                        </a:solidFill>
                        <a:latin typeface="Calibri"/>
                        <a:ea typeface="Tahoma"/>
                        <a:cs typeface="Tahoma"/>
                      </a:endParaRPr>
                    </a:p>
                  </a:txBody>
                  <a:tcPr marT="45728" marB="45728"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800" dirty="0">
                          <a:latin typeface="Calibri"/>
                        </a:rPr>
                        <a:t>£5,420</a:t>
                      </a:r>
                    </a:p>
                  </a:txBody>
                  <a:tcPr marT="45728" marB="45728"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800" dirty="0">
                          <a:latin typeface="Calibri"/>
                        </a:rPr>
                        <a:t>£6,929</a:t>
                      </a:r>
                    </a:p>
                  </a:txBody>
                  <a:tcPr marT="45728" marB="45728"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800" dirty="0">
                          <a:latin typeface="Calibri"/>
                        </a:rPr>
                        <a:t>£9,843</a:t>
                      </a:r>
                    </a:p>
                  </a:txBody>
                  <a:tcPr marT="45728" marB="45728" anchor="ctr"/>
                </a:tc>
                <a:extLst>
                  <a:ext uri="{0D108BD9-81ED-4DB2-BD59-A6C34878D82A}">
                    <a16:rowId xmlns:a16="http://schemas.microsoft.com/office/drawing/2014/main" val="10005"/>
                  </a:ext>
                </a:extLst>
              </a:tr>
              <a:tr h="55505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800" dirty="0">
                          <a:latin typeface="Calibri"/>
                        </a:rPr>
                        <a:t>£55,000</a:t>
                      </a:r>
                      <a:endParaRPr lang="en-GB" sz="1800" b="1">
                        <a:solidFill>
                          <a:schemeClr val="tx1"/>
                        </a:solidFill>
                        <a:latin typeface="Calibri"/>
                        <a:ea typeface="Tahoma"/>
                        <a:cs typeface="Tahoma"/>
                      </a:endParaRPr>
                    </a:p>
                  </a:txBody>
                  <a:tcPr marT="45728" marB="45728"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800" dirty="0">
                          <a:latin typeface="Calibri"/>
                        </a:rPr>
                        <a:t>£4,045</a:t>
                      </a:r>
                    </a:p>
                  </a:txBody>
                  <a:tcPr marT="45728" marB="45728"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800" dirty="0">
                          <a:latin typeface="Calibri"/>
                        </a:rPr>
                        <a:t>£5,540</a:t>
                      </a:r>
                    </a:p>
                  </a:txBody>
                  <a:tcPr marT="45728" marB="45728"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800" dirty="0">
                          <a:latin typeface="Calibri"/>
                        </a:rPr>
                        <a:t>£8,430</a:t>
                      </a:r>
                    </a:p>
                  </a:txBody>
                  <a:tcPr marT="45728" marB="45728" anchor="ctr"/>
                </a:tc>
                <a:extLst>
                  <a:ext uri="{0D108BD9-81ED-4DB2-BD59-A6C34878D82A}">
                    <a16:rowId xmlns:a16="http://schemas.microsoft.com/office/drawing/2014/main" val="10007"/>
                  </a:ext>
                </a:extLst>
              </a:tr>
              <a:tr h="55505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800" dirty="0">
                          <a:latin typeface="Calibri"/>
                        </a:rPr>
                        <a:t>£65,000</a:t>
                      </a:r>
                      <a:endParaRPr lang="en-GB" sz="1800" b="1">
                        <a:solidFill>
                          <a:schemeClr val="tx1"/>
                        </a:solidFill>
                        <a:latin typeface="Calibri"/>
                        <a:ea typeface="Tahoma"/>
                        <a:cs typeface="Tahoma"/>
                      </a:endParaRPr>
                    </a:p>
                  </a:txBody>
                  <a:tcPr marT="45728" marB="45728"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800" b="1" dirty="0">
                          <a:solidFill>
                            <a:srgbClr val="FF0000"/>
                          </a:solidFill>
                          <a:latin typeface="Calibri"/>
                        </a:rPr>
                        <a:t>£3,597</a:t>
                      </a:r>
                    </a:p>
                  </a:txBody>
                  <a:tcPr marT="45728" marB="45728"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800" b="1" dirty="0">
                          <a:solidFill>
                            <a:srgbClr val="FF0000"/>
                          </a:solidFill>
                          <a:latin typeface="Calibri"/>
                        </a:rPr>
                        <a:t>£4,524</a:t>
                      </a:r>
                    </a:p>
                  </a:txBody>
                  <a:tcPr marT="45728" marB="45728"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800" dirty="0">
                          <a:latin typeface="Calibri"/>
                        </a:rPr>
                        <a:t>£7,018</a:t>
                      </a:r>
                    </a:p>
                  </a:txBody>
                  <a:tcPr marT="45728" marB="45728" anchor="ctr"/>
                </a:tc>
                <a:extLst>
                  <a:ext uri="{0D108BD9-81ED-4DB2-BD59-A6C34878D82A}">
                    <a16:rowId xmlns:a16="http://schemas.microsoft.com/office/drawing/2014/main" val="165260973"/>
                  </a:ext>
                </a:extLst>
              </a:tr>
              <a:tr h="55505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800" dirty="0">
                          <a:latin typeface="Calibri"/>
                        </a:rPr>
                        <a:t>£75,000</a:t>
                      </a:r>
                      <a:endParaRPr lang="en-US" sz="1800">
                        <a:latin typeface="Calibri"/>
                      </a:endParaRPr>
                    </a:p>
                  </a:txBody>
                  <a:tcPr marT="45728" marB="45728"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GB" sz="1800" b="1" dirty="0">
                        <a:solidFill>
                          <a:schemeClr val="tx1"/>
                        </a:solidFill>
                        <a:latin typeface="Calibri"/>
                        <a:ea typeface="Tahoma"/>
                        <a:cs typeface="Tahoma"/>
                      </a:endParaRPr>
                    </a:p>
                  </a:txBody>
                  <a:tcPr marT="45728" marB="45728"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GB" sz="1800" b="1" dirty="0">
                        <a:solidFill>
                          <a:schemeClr val="tx1"/>
                        </a:solidFill>
                        <a:latin typeface="Calibri"/>
                        <a:ea typeface="Tahoma"/>
                        <a:cs typeface="Tahoma"/>
                      </a:endParaRPr>
                    </a:p>
                  </a:txBody>
                  <a:tcPr marT="45728" marB="45728"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800" b="1" dirty="0">
                          <a:solidFill>
                            <a:srgbClr val="FF0000"/>
                          </a:solidFill>
                          <a:latin typeface="Calibri"/>
                        </a:rPr>
                        <a:t>£6,308</a:t>
                      </a:r>
                    </a:p>
                  </a:txBody>
                  <a:tcPr marT="45728" marB="45728" anchor="ctr"/>
                </a:tc>
                <a:extLst>
                  <a:ext uri="{0D108BD9-81ED-4DB2-BD59-A6C34878D82A}">
                    <a16:rowId xmlns:a16="http://schemas.microsoft.com/office/drawing/2014/main" val="3472818715"/>
                  </a:ext>
                </a:extLst>
              </a:tr>
            </a:tbl>
          </a:graphicData>
        </a:graphic>
      </p:graphicFrame>
    </p:spTree>
    <p:extLst>
      <p:ext uri="{BB962C8B-B14F-4D97-AF65-F5344CB8AC3E}">
        <p14:creationId xmlns:p14="http://schemas.microsoft.com/office/powerpoint/2010/main" val="3815543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9F93203-BF76-4D23-8F96-0F2AFE83551B}"/>
              </a:ext>
            </a:extLst>
          </p:cNvPr>
          <p:cNvSpPr txBox="1">
            <a:spLocks noGrp="1"/>
          </p:cNvSpPr>
          <p:nvPr>
            <p:ph type="title"/>
          </p:nvPr>
        </p:nvSpPr>
        <p:spPr>
          <a:xfrm>
            <a:off x="648931" y="336587"/>
            <a:ext cx="10515600" cy="1325559"/>
          </a:xfrm>
          <a:prstGeom prst="rect">
            <a:avLst/>
          </a:prstGeom>
          <a:noFill/>
          <a:ln cap="flat">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sz="1800" b="0" i="0" u="none" strike="noStrike" kern="0" cap="none" spc="0" baseline="0">
                <a:solidFill>
                  <a:srgbClr val="000000"/>
                </a:solidFill>
                <a:uFillTx/>
              </a:defRPr>
            </a:pPr>
            <a:r>
              <a:rPr kumimoji="0" lang="en-US" sz="4000" b="1" i="0" u="none" strike="noStrike" kern="0" cap="none" spc="0" normalizeH="0" baseline="0" noProof="0" dirty="0">
                <a:ln>
                  <a:noFill/>
                </a:ln>
                <a:solidFill>
                  <a:schemeClr val="tx1"/>
                </a:solidFill>
                <a:effectLst/>
                <a:uLnTx/>
                <a:uFillTx/>
                <a:latin typeface="Open Sans Extrabold"/>
                <a:ea typeface="Tahoma" panose="020B0604030504040204" pitchFamily="34" charset="0"/>
                <a:cs typeface="Tahoma" panose="020B0604030504040204" pitchFamily="34" charset="0"/>
              </a:rPr>
              <a:t>Repayments</a:t>
            </a:r>
            <a:endParaRPr kumimoji="0" lang="en-US" sz="4000" b="1" i="0" u="none" strike="noStrike" kern="1200" cap="none" spc="0" normalizeH="0" baseline="0" noProof="0" dirty="0">
              <a:ln>
                <a:noFill/>
              </a:ln>
              <a:solidFill>
                <a:schemeClr val="tx1"/>
              </a:solidFill>
              <a:effectLst/>
              <a:uLnTx/>
              <a:uFillTx/>
              <a:latin typeface="Open Sans Extrabold"/>
              <a:ea typeface="Tahoma" panose="020B0604030504040204" pitchFamily="34" charset="0"/>
              <a:cs typeface="Tahoma" panose="020B0604030504040204" pitchFamily="34" charset="0"/>
            </a:endParaRPr>
          </a:p>
        </p:txBody>
      </p:sp>
      <p:sp>
        <p:nvSpPr>
          <p:cNvPr id="3" name="Rectangle 42">
            <a:extLst>
              <a:ext uri="{FF2B5EF4-FFF2-40B4-BE49-F238E27FC236}">
                <a16:creationId xmlns:a16="http://schemas.microsoft.com/office/drawing/2014/main" id="{9DFB2C48-907C-4548-83E0-5C1958D72CAC}"/>
              </a:ext>
            </a:extLst>
          </p:cNvPr>
          <p:cNvSpPr/>
          <p:nvPr/>
        </p:nvSpPr>
        <p:spPr>
          <a:xfrm>
            <a:off x="648931" y="1662146"/>
            <a:ext cx="5127031" cy="3785414"/>
          </a:xfrm>
          <a:prstGeom prst="rect">
            <a:avLst/>
          </a:prstGeom>
          <a:noFill/>
          <a:ln cap="flat">
            <a:noFill/>
            <a:prstDash val="solid"/>
          </a:ln>
        </p:spPr>
        <p:txBody>
          <a:bodyPr vert="horz" wrap="square" lIns="91440" tIns="45720" rIns="91440" bIns="45720" anchor="t" anchorCtr="0" compatLnSpc="1">
            <a:normAutofit/>
          </a:bodyPr>
          <a:lstStyle/>
          <a:p>
            <a:pPr marL="342900" indent="-342900">
              <a:buFont typeface="Arial" panose="020B0604020202020204" pitchFamily="34" charset="0"/>
              <a:buChar char="•"/>
            </a:pPr>
            <a:r>
              <a:rPr lang="en-GB" sz="2000" dirty="0">
                <a:latin typeface="Open Sans" panose="020B0606030504020204"/>
                <a:ea typeface="Tahoma"/>
                <a:cs typeface="Tahoma"/>
              </a:rPr>
              <a:t>Repayment is 9% on any earnings above the £27,295 threshold</a:t>
            </a:r>
          </a:p>
          <a:p>
            <a:pPr marL="342900" indent="-342900">
              <a:buFont typeface="Arial" panose="020B0604020202020204" pitchFamily="34" charset="0"/>
              <a:buChar char="•"/>
            </a:pPr>
            <a:endParaRPr lang="en-GB" sz="2000" dirty="0">
              <a:latin typeface="Open Sans" panose="020B0606030504020204"/>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000" dirty="0">
                <a:latin typeface="Open Sans" panose="020B0606030504020204"/>
                <a:ea typeface="Tahoma"/>
                <a:cs typeface="Tahoma"/>
              </a:rPr>
              <a:t>If earnings fall below £27,295 a year, repayments are suspended. </a:t>
            </a:r>
            <a:endParaRPr lang="en-GB" sz="2000" dirty="0">
              <a:latin typeface="Open Sans" panose="020B0606030504020204"/>
              <a:ea typeface="Tahoma" panose="020B0604030504040204" pitchFamily="34" charset="0"/>
              <a:cs typeface="Tahoma" panose="020B0604030504040204" pitchFamily="34" charset="0"/>
            </a:endParaRPr>
          </a:p>
          <a:p>
            <a:pPr marL="342900" indent="-342900">
              <a:buFont typeface="Arial" panose="020B0604020202020204" pitchFamily="34" charset="0"/>
              <a:buChar char="•"/>
            </a:pPr>
            <a:endParaRPr lang="en-GB" sz="2000" dirty="0">
              <a:latin typeface="Open Sans" panose="020B0606030504020204"/>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000" dirty="0">
                <a:latin typeface="Open Sans" panose="020B0606030504020204"/>
                <a:ea typeface="Tahoma" panose="020B0604030504040204" pitchFamily="34" charset="0"/>
                <a:cs typeface="Tahoma" panose="020B0604030504040204" pitchFamily="34" charset="0"/>
              </a:rPr>
              <a:t>Any outstanding balance is cleared after 30 years.</a:t>
            </a:r>
          </a:p>
          <a:p>
            <a:pPr marL="342900" indent="-342900">
              <a:buFont typeface="Arial" panose="020B0604020202020204" pitchFamily="34" charset="0"/>
              <a:buChar char="•"/>
            </a:pPr>
            <a:endParaRPr lang="en-GB" sz="2000" dirty="0">
              <a:latin typeface="Open Sans" panose="020B0606030504020204"/>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000" dirty="0">
                <a:latin typeface="Open Sans" panose="020B0606030504020204"/>
                <a:ea typeface="Tahoma" panose="020B0604030504040204" pitchFamily="34" charset="0"/>
                <a:cs typeface="Tahoma" panose="020B0604030504040204" pitchFamily="34" charset="0"/>
              </a:rPr>
              <a:t>Interest Rates: RPI + up to 3%</a:t>
            </a:r>
          </a:p>
          <a:p>
            <a:pPr marL="342900" indent="-342900">
              <a:buFont typeface="Arial" panose="020B0604020202020204" pitchFamily="34" charset="0"/>
              <a:buChar char="•"/>
            </a:pPr>
            <a:endParaRPr lang="en-GB" sz="2000" dirty="0">
              <a:latin typeface="Tahoma"/>
              <a:ea typeface="Tahoma"/>
              <a:cs typeface="Tahoma"/>
            </a:endParaRPr>
          </a:p>
          <a:p>
            <a:pPr marL="342900" indent="-342900">
              <a:buFont typeface="Arial" panose="020B0604020202020204" pitchFamily="34" charset="0"/>
              <a:buChar char="•"/>
            </a:pPr>
            <a:r>
              <a:rPr lang="en-GB" sz="2000" dirty="0">
                <a:latin typeface="Open Sans"/>
                <a:ea typeface="Tahoma"/>
                <a:cs typeface="Tahoma"/>
              </a:rPr>
              <a:t>TBC for 2022/23</a:t>
            </a:r>
          </a:p>
          <a:p>
            <a:pPr marL="342900" indent="-342900">
              <a:buFont typeface="Arial" panose="020B0604020202020204" pitchFamily="34" charset="0"/>
              <a:buChar char="•"/>
            </a:pPr>
            <a:endParaRPr lang="en-GB" sz="19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lvl="0">
              <a:defRPr sz="1800" b="0" i="0" u="none" strike="noStrike" kern="0" cap="none" spc="0" baseline="0">
                <a:solidFill>
                  <a:srgbClr val="000000"/>
                </a:solidFill>
                <a:uFillTx/>
              </a:defRPr>
            </a:pPr>
            <a:endParaRPr lang="en-GB" b="0" i="0" u="none" strike="noStrike" kern="1200" cap="none" spc="0" baseline="0" dirty="0">
              <a:solidFill>
                <a:schemeClr val="bg1"/>
              </a:solidFill>
              <a:uFillTx/>
              <a:latin typeface="Open Sans" panose="020B0606030504020204" pitchFamily="34" charset="0"/>
              <a:ea typeface="Open Sans" panose="020B0606030504020204" pitchFamily="34" charset="0"/>
              <a:cs typeface="Open Sans" panose="020B0606030504020204" pitchFamily="34" charset="0"/>
            </a:endParaRPr>
          </a:p>
          <a:p>
            <a:pPr marL="114300">
              <a:lnSpc>
                <a:spcPct val="80000"/>
              </a:lnSpc>
              <a:spcAft>
                <a:spcPts val="600"/>
              </a:spcAft>
              <a:buSzPct val="100000"/>
              <a:defRPr sz="1800" b="0" i="0" u="none" strike="noStrike" kern="0" cap="none" spc="0" baseline="0">
                <a:solidFill>
                  <a:srgbClr val="000000"/>
                </a:solidFill>
                <a:uFillTx/>
              </a:defRPr>
            </a:pPr>
            <a:endParaRPr lang="en-US" sz="1900" dirty="0">
              <a:solidFill>
                <a:schemeClr val="bg1"/>
              </a:solidFill>
              <a:latin typeface="Open Sans" pitchFamily="34"/>
              <a:ea typeface="Open Sans" pitchFamily="34"/>
              <a:cs typeface="Open Sans" pitchFamily="34"/>
            </a:endParaRPr>
          </a:p>
        </p:txBody>
      </p:sp>
      <p:graphicFrame>
        <p:nvGraphicFramePr>
          <p:cNvPr id="6" name="Table 5" descr="Table showing approximate monthly repayments.">
            <a:extLst>
              <a:ext uri="{FF2B5EF4-FFF2-40B4-BE49-F238E27FC236}">
                <a16:creationId xmlns:a16="http://schemas.microsoft.com/office/drawing/2014/main" id="{923B490C-183E-45A8-951E-131F18F4E3EB}"/>
              </a:ext>
            </a:extLst>
          </p:cNvPr>
          <p:cNvGraphicFramePr>
            <a:graphicFrameLocks noGrp="1"/>
          </p:cNvGraphicFramePr>
          <p:nvPr>
            <p:extLst>
              <p:ext uri="{D42A27DB-BD31-4B8C-83A1-F6EECF244321}">
                <p14:modId xmlns:p14="http://schemas.microsoft.com/office/powerpoint/2010/main" val="1937083826"/>
              </p:ext>
            </p:extLst>
          </p:nvPr>
        </p:nvGraphicFramePr>
        <p:xfrm>
          <a:off x="6865894" y="2181228"/>
          <a:ext cx="3897900" cy="3148417"/>
        </p:xfrm>
        <a:graphic>
          <a:graphicData uri="http://schemas.openxmlformats.org/drawingml/2006/table">
            <a:tbl>
              <a:tblPr firstRow="1" firstCol="1" bandRow="1">
                <a:tableStyleId>{B301B821-A1FF-4177-AEE7-76D212191A09}</a:tableStyleId>
              </a:tblPr>
              <a:tblGrid>
                <a:gridCol w="1948950">
                  <a:extLst>
                    <a:ext uri="{9D8B030D-6E8A-4147-A177-3AD203B41FA5}">
                      <a16:colId xmlns:a16="http://schemas.microsoft.com/office/drawing/2014/main" val="20000"/>
                    </a:ext>
                  </a:extLst>
                </a:gridCol>
                <a:gridCol w="1948950">
                  <a:extLst>
                    <a:ext uri="{9D8B030D-6E8A-4147-A177-3AD203B41FA5}">
                      <a16:colId xmlns:a16="http://schemas.microsoft.com/office/drawing/2014/main" val="20002"/>
                    </a:ext>
                  </a:extLst>
                </a:gridCol>
              </a:tblGrid>
              <a:tr h="120397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u="none" strike="noStrike" cap="none" normalizeH="0" baseline="0" dirty="0">
                          <a:ln>
                            <a:noFill/>
                          </a:ln>
                          <a:effectLst/>
                        </a:rPr>
                        <a:t>Income each year before tax</a:t>
                      </a:r>
                      <a:endParaRPr kumimoji="0" lang="en-GB" sz="2000" b="1" i="0" u="none" strike="noStrike" cap="none" normalizeH="0" baseline="0" dirty="0">
                        <a:ln>
                          <a:noFill/>
                        </a:ln>
                        <a:solidFill>
                          <a:schemeClr val="tx1"/>
                        </a:solidFill>
                        <a:effectLst/>
                        <a:latin typeface="Open Sans" panose="020B0606030504020204"/>
                        <a:ea typeface="Tahoma" panose="020B0604030504040204" pitchFamily="34" charset="0"/>
                        <a:cs typeface="Tahoma" panose="020B0604030504040204" pitchFamily="34" charset="0"/>
                      </a:endParaRPr>
                    </a:p>
                  </a:txBody>
                  <a:tcPr marL="54000" marR="54000" marT="54000" marB="54000" anchor="ctr" horzOverflow="overflow"/>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u="none" strike="noStrike" cap="none" normalizeH="0" baseline="0" dirty="0">
                          <a:ln>
                            <a:noFill/>
                          </a:ln>
                          <a:effectLst/>
                        </a:rPr>
                        <a:t>Monthly repayment (Approx)</a:t>
                      </a:r>
                      <a:endParaRPr kumimoji="0" lang="en-GB" sz="2000" b="1" i="0" u="none" strike="noStrike" cap="none" normalizeH="0" baseline="0" dirty="0">
                        <a:ln>
                          <a:noFill/>
                        </a:ln>
                        <a:solidFill>
                          <a:schemeClr val="tx1"/>
                        </a:solidFill>
                        <a:effectLst/>
                        <a:latin typeface="Open Sans" panose="020B0606030504020204"/>
                        <a:ea typeface="Tahoma" panose="020B0604030504040204" pitchFamily="34" charset="0"/>
                        <a:cs typeface="Tahoma" panose="020B0604030504040204" pitchFamily="34" charset="0"/>
                      </a:endParaRPr>
                    </a:p>
                  </a:txBody>
                  <a:tcPr marL="54000" marR="54000" marT="54000" marB="54000" anchor="ctr" horzOverflow="overflow"/>
                </a:tc>
                <a:extLst>
                  <a:ext uri="{0D108BD9-81ED-4DB2-BD59-A6C34878D82A}">
                    <a16:rowId xmlns:a16="http://schemas.microsoft.com/office/drawing/2014/main" val="10000"/>
                  </a:ext>
                </a:extLst>
              </a:tr>
              <a:tr h="48611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t" latinLnBrk="0" hangingPunct="1">
                        <a:lnSpc>
                          <a:spcPct val="100000"/>
                        </a:lnSpc>
                        <a:spcBef>
                          <a:spcPct val="50000"/>
                        </a:spcBef>
                        <a:spcAft>
                          <a:spcPct val="0"/>
                        </a:spcAft>
                        <a:buClrTx/>
                        <a:buSzTx/>
                        <a:buFontTx/>
                        <a:buNone/>
                        <a:tabLst/>
                      </a:pPr>
                      <a:r>
                        <a:rPr lang="en-GB" sz="2000" u="none" strike="noStrike" cap="none" normalizeH="0" baseline="0" dirty="0">
                          <a:ln>
                            <a:noFill/>
                          </a:ln>
                          <a:effectLst/>
                        </a:rPr>
                        <a:t>£27,295</a:t>
                      </a:r>
                      <a:endParaRPr kumimoji="0" lang="en-GB" sz="2000" b="1" u="none" strike="noStrike" cap="none" normalizeH="0" baseline="0" dirty="0">
                        <a:ln>
                          <a:noFill/>
                        </a:ln>
                        <a:solidFill>
                          <a:schemeClr val="tx1"/>
                        </a:solidFill>
                        <a:effectLst/>
                        <a:latin typeface="Open Sans" panose="020B0606030504020204"/>
                        <a:ea typeface="Tahoma"/>
                        <a:cs typeface="Tahoma"/>
                      </a:endParaRPr>
                    </a:p>
                  </a:txBody>
                  <a:tcPr marL="54000" marR="54000" marT="54000" marB="54000" anchor="ctr" horzOverflow="overflow"/>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t" latinLnBrk="0" hangingPunct="1">
                        <a:lnSpc>
                          <a:spcPct val="100000"/>
                        </a:lnSpc>
                        <a:spcBef>
                          <a:spcPct val="50000"/>
                        </a:spcBef>
                        <a:spcAft>
                          <a:spcPct val="0"/>
                        </a:spcAft>
                        <a:buClrTx/>
                        <a:buSzTx/>
                        <a:buFontTx/>
                        <a:buNone/>
                        <a:tabLst/>
                      </a:pPr>
                      <a:r>
                        <a:rPr lang="en-GB" sz="2000" u="none" strike="noStrike" cap="none" normalizeH="0" baseline="0" dirty="0">
                          <a:ln>
                            <a:noFill/>
                          </a:ln>
                          <a:effectLst/>
                        </a:rPr>
                        <a:t>£0</a:t>
                      </a:r>
                      <a:endParaRPr kumimoji="0" lang="en-GB" sz="2000" b="1" u="none" strike="noStrike" cap="none" normalizeH="0" baseline="0" dirty="0">
                        <a:ln>
                          <a:noFill/>
                        </a:ln>
                        <a:solidFill>
                          <a:schemeClr val="tx1"/>
                        </a:solidFill>
                        <a:effectLst/>
                        <a:latin typeface="Open Sans" panose="020B0606030504020204"/>
                        <a:ea typeface="Tahoma"/>
                        <a:cs typeface="Tahoma"/>
                      </a:endParaRPr>
                    </a:p>
                  </a:txBody>
                  <a:tcPr marL="54000" marR="54000" marT="54000" marB="54000" anchor="ctr" horzOverflow="overflow"/>
                </a:tc>
                <a:extLst>
                  <a:ext uri="{0D108BD9-81ED-4DB2-BD59-A6C34878D82A}">
                    <a16:rowId xmlns:a16="http://schemas.microsoft.com/office/drawing/2014/main" val="10001"/>
                  </a:ext>
                </a:extLst>
              </a:tr>
              <a:tr h="486111">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lang="en-GB" sz="2000" u="none" strike="noStrike" cap="none" normalizeH="0" baseline="0" dirty="0">
                          <a:ln>
                            <a:noFill/>
                          </a:ln>
                          <a:effectLst/>
                        </a:rPr>
                        <a:t>£28,000</a:t>
                      </a:r>
                      <a:endParaRPr kumimoji="0" lang="en-GB" sz="2000" b="1" i="0" u="none" strike="noStrike" cap="none" normalizeH="0" baseline="0" dirty="0">
                        <a:ln>
                          <a:noFill/>
                        </a:ln>
                        <a:solidFill>
                          <a:schemeClr val="tx1"/>
                        </a:solidFill>
                        <a:effectLst/>
                        <a:latin typeface="Open Sans" panose="020B0606030504020204"/>
                        <a:ea typeface="Tahoma"/>
                        <a:cs typeface="Tahoma"/>
                      </a:endParaRPr>
                    </a:p>
                  </a:txBody>
                  <a:tcPr marL="54000" marR="54000" marT="54000" marB="54000" anchor="ctr" horzOverflow="overflow"/>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lang="en-GB" sz="2000" u="none" strike="noStrike" cap="none" normalizeH="0" baseline="0" dirty="0">
                          <a:ln>
                            <a:noFill/>
                          </a:ln>
                          <a:effectLst/>
                        </a:rPr>
                        <a:t>£5</a:t>
                      </a:r>
                      <a:endParaRPr kumimoji="0" lang="en-GB" sz="2000" b="1" i="0" u="none" strike="noStrike" cap="none" normalizeH="0" baseline="0" dirty="0">
                        <a:ln>
                          <a:noFill/>
                        </a:ln>
                        <a:solidFill>
                          <a:schemeClr val="tx1"/>
                        </a:solidFill>
                        <a:effectLst/>
                        <a:latin typeface="Open Sans" panose="020B0606030504020204"/>
                        <a:ea typeface="Tahoma"/>
                        <a:cs typeface="Tahoma"/>
                      </a:endParaRPr>
                    </a:p>
                  </a:txBody>
                  <a:tcPr marL="54000" marR="54000" marT="54000" marB="54000" anchor="ctr" horzOverflow="overflow"/>
                </a:tc>
                <a:extLst>
                  <a:ext uri="{0D108BD9-81ED-4DB2-BD59-A6C34878D82A}">
                    <a16:rowId xmlns:a16="http://schemas.microsoft.com/office/drawing/2014/main" val="3263798516"/>
                  </a:ext>
                </a:extLst>
              </a:tr>
              <a:tr h="486111">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lang="en-GB" sz="2000" u="none" strike="noStrike" cap="none" normalizeH="0" baseline="0" dirty="0">
                          <a:ln>
                            <a:noFill/>
                          </a:ln>
                          <a:effectLst/>
                        </a:rPr>
                        <a:t>£31,000</a:t>
                      </a:r>
                      <a:endParaRPr kumimoji="0" lang="en-GB" sz="2000" b="1" i="0" u="none" strike="noStrike" cap="none" normalizeH="0" baseline="0" dirty="0">
                        <a:ln>
                          <a:noFill/>
                        </a:ln>
                        <a:solidFill>
                          <a:schemeClr val="tx1"/>
                        </a:solidFill>
                        <a:effectLst/>
                        <a:latin typeface="Open Sans" panose="020B0606030504020204"/>
                        <a:ea typeface="Tahoma"/>
                        <a:cs typeface="Tahoma"/>
                      </a:endParaRPr>
                    </a:p>
                  </a:txBody>
                  <a:tcPr marL="54000" marR="54000" marT="54000" marB="54000" anchor="ctr" horzOverflow="overflow"/>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lang="en-GB" sz="2000" u="none" strike="noStrike" cap="none" normalizeH="0" baseline="0" dirty="0">
                          <a:ln>
                            <a:noFill/>
                          </a:ln>
                          <a:effectLst/>
                        </a:rPr>
                        <a:t>£28</a:t>
                      </a:r>
                      <a:endParaRPr kumimoji="0" lang="en-GB" sz="2000" b="1" i="0" u="none" strike="noStrike" cap="none" normalizeH="0" baseline="0" dirty="0">
                        <a:ln>
                          <a:noFill/>
                        </a:ln>
                        <a:solidFill>
                          <a:schemeClr val="tx1"/>
                        </a:solidFill>
                        <a:effectLst/>
                        <a:latin typeface="Open Sans" panose="020B0606030504020204"/>
                        <a:ea typeface="Tahoma"/>
                        <a:cs typeface="Tahoma"/>
                      </a:endParaRPr>
                    </a:p>
                  </a:txBody>
                  <a:tcPr marL="54000" marR="54000" marT="54000" marB="54000" anchor="ctr" horzOverflow="overflow"/>
                </a:tc>
                <a:extLst>
                  <a:ext uri="{0D108BD9-81ED-4DB2-BD59-A6C34878D82A}">
                    <a16:rowId xmlns:a16="http://schemas.microsoft.com/office/drawing/2014/main" val="2775675900"/>
                  </a:ext>
                </a:extLst>
              </a:tr>
              <a:tr h="48611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t" latinLnBrk="0" hangingPunct="1">
                        <a:lnSpc>
                          <a:spcPct val="100000"/>
                        </a:lnSpc>
                        <a:spcBef>
                          <a:spcPct val="50000"/>
                        </a:spcBef>
                        <a:spcAft>
                          <a:spcPct val="0"/>
                        </a:spcAft>
                        <a:buClrTx/>
                        <a:buSzTx/>
                        <a:buFontTx/>
                        <a:buNone/>
                        <a:tabLst/>
                      </a:pPr>
                      <a:r>
                        <a:rPr lang="en-GB" sz="2000" u="none" strike="noStrike" cap="none" normalizeH="0" baseline="0" dirty="0">
                          <a:ln>
                            <a:noFill/>
                          </a:ln>
                          <a:effectLst/>
                        </a:rPr>
                        <a:t>£33,000</a:t>
                      </a:r>
                      <a:endParaRPr kumimoji="0" lang="en-GB" sz="2000" b="1" i="0" u="none" strike="noStrike" cap="none" normalizeH="0" baseline="0" dirty="0">
                        <a:ln>
                          <a:noFill/>
                        </a:ln>
                        <a:solidFill>
                          <a:schemeClr val="tx1"/>
                        </a:solidFill>
                        <a:effectLst/>
                        <a:latin typeface="Open Sans" panose="020B0606030504020204"/>
                        <a:ea typeface="Tahoma"/>
                        <a:cs typeface="Tahoma"/>
                      </a:endParaRPr>
                    </a:p>
                  </a:txBody>
                  <a:tcPr marL="54000" marR="54000" marT="54000" marB="54000" anchor="ctr" horzOverflow="overflow"/>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t" latinLnBrk="0" hangingPunct="1">
                        <a:lnSpc>
                          <a:spcPct val="100000"/>
                        </a:lnSpc>
                        <a:spcBef>
                          <a:spcPct val="50000"/>
                        </a:spcBef>
                        <a:spcAft>
                          <a:spcPct val="0"/>
                        </a:spcAft>
                        <a:buClrTx/>
                        <a:buSzTx/>
                        <a:buFontTx/>
                        <a:buNone/>
                        <a:tabLst/>
                      </a:pPr>
                      <a:r>
                        <a:rPr lang="en-GB" sz="2000" u="none" strike="noStrike" cap="none" normalizeH="0" baseline="0" dirty="0">
                          <a:ln>
                            <a:noFill/>
                          </a:ln>
                          <a:effectLst/>
                        </a:rPr>
                        <a:t>£42</a:t>
                      </a:r>
                      <a:endParaRPr kumimoji="0" lang="en-GB" sz="2000" b="1" u="none" strike="noStrike" cap="none" normalizeH="0" baseline="0" dirty="0">
                        <a:ln>
                          <a:noFill/>
                        </a:ln>
                        <a:solidFill>
                          <a:schemeClr val="tx1"/>
                        </a:solidFill>
                        <a:effectLst/>
                        <a:latin typeface="Open Sans" panose="020B0606030504020204"/>
                        <a:ea typeface="Tahoma"/>
                        <a:cs typeface="Tahoma"/>
                      </a:endParaRPr>
                    </a:p>
                  </a:txBody>
                  <a:tcPr marL="54000" marR="54000" marT="54000" marB="54000" anchor="ctr"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00556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9F93203-BF76-4D23-8F96-0F2AFE83551B}"/>
              </a:ext>
            </a:extLst>
          </p:cNvPr>
          <p:cNvSpPr txBox="1">
            <a:spLocks noGrp="1"/>
          </p:cNvSpPr>
          <p:nvPr>
            <p:ph type="title"/>
          </p:nvPr>
        </p:nvSpPr>
        <p:spPr>
          <a:xfrm>
            <a:off x="648931" y="356946"/>
            <a:ext cx="10515600" cy="1325559"/>
          </a:xfrm>
          <a:prstGeom prst="rect">
            <a:avLst/>
          </a:prstGeom>
          <a:noFill/>
          <a:ln cap="flat">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sz="1800" b="0" i="0" u="none" strike="noStrike" kern="0" cap="none" spc="0" baseline="0">
                <a:solidFill>
                  <a:srgbClr val="000000"/>
                </a:solidFill>
                <a:uFillTx/>
              </a:defRPr>
            </a:pPr>
            <a:r>
              <a:rPr kumimoji="0" lang="en-US" sz="4000" b="1" i="0" u="none" strike="noStrike" kern="0" cap="none" spc="0" normalizeH="0" baseline="0" noProof="0" dirty="0">
                <a:ln>
                  <a:noFill/>
                </a:ln>
                <a:solidFill>
                  <a:schemeClr val="tx1"/>
                </a:solidFill>
                <a:effectLst/>
                <a:uLnTx/>
                <a:uFillTx/>
                <a:latin typeface="Open Sans Extrabold"/>
                <a:ea typeface="Tahoma" panose="020B0604030504040204" pitchFamily="34" charset="0"/>
                <a:cs typeface="Tahoma" panose="020B0604030504040204" pitchFamily="34" charset="0"/>
              </a:rPr>
              <a:t>Additional Allowances</a:t>
            </a:r>
            <a:endParaRPr kumimoji="0" lang="en-US" sz="4000" b="1" i="0" u="none" strike="noStrike" kern="1200" cap="none" spc="0" normalizeH="0" baseline="0" noProof="0" dirty="0">
              <a:ln>
                <a:noFill/>
              </a:ln>
              <a:solidFill>
                <a:schemeClr val="tx1"/>
              </a:solidFill>
              <a:effectLst/>
              <a:uLnTx/>
              <a:uFillTx/>
              <a:latin typeface="Open Sans Extrabold"/>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5E610530-883A-450E-B096-085A64D2131E}"/>
              </a:ext>
            </a:extLst>
          </p:cNvPr>
          <p:cNvSpPr/>
          <p:nvPr/>
        </p:nvSpPr>
        <p:spPr>
          <a:xfrm>
            <a:off x="648931" y="1743626"/>
            <a:ext cx="6578712" cy="4062651"/>
          </a:xfrm>
          <a:prstGeom prst="rect">
            <a:avLst/>
          </a:prstGeom>
        </p:spPr>
        <p:txBody>
          <a:bodyPr wrap="square">
            <a:spAutoFit/>
          </a:bodyPr>
          <a:lstStyle/>
          <a:p>
            <a:r>
              <a:rPr lang="en-GB" sz="2000" dirty="0">
                <a:latin typeface="Open Sans" panose="020B0606030504020204"/>
                <a:ea typeface="Tahoma" panose="020B0604030504040204" pitchFamily="34" charset="0"/>
                <a:cs typeface="Tahoma" panose="020B0604030504040204" pitchFamily="34" charset="0"/>
              </a:rPr>
              <a:t>Students with children, adult dependants, childcare and/or disabilities may be entitled to apply for additional non-repayable allowances from Student Finance England:</a:t>
            </a:r>
          </a:p>
          <a:p>
            <a:pPr marL="342900" indent="-342900">
              <a:buFont typeface="Arial" panose="020B0604020202020204" pitchFamily="34" charset="0"/>
              <a:buChar char="•"/>
            </a:pPr>
            <a:endParaRPr lang="en-GB" sz="2000" dirty="0">
              <a:latin typeface="Open Sans" panose="020B0606030504020204"/>
              <a:ea typeface="Tahoma" panose="020B0604030504040204" pitchFamily="34" charset="0"/>
              <a:cs typeface="Tahoma" panose="020B0604030504040204" pitchFamily="34" charset="0"/>
            </a:endParaRPr>
          </a:p>
          <a:p>
            <a:pPr marL="342900" indent="-342900">
              <a:buFont typeface="Arial" panose="020B0604020202020204" pitchFamily="34" charset="0"/>
              <a:buChar char="•"/>
            </a:pPr>
            <a:endParaRPr lang="en-GB" sz="2000" dirty="0">
              <a:latin typeface="Open Sans" panose="020B0606030504020204"/>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000" dirty="0">
                <a:latin typeface="Open Sans" panose="020B0606030504020204"/>
                <a:ea typeface="Tahoma" panose="020B0604030504040204" pitchFamily="34" charset="0"/>
                <a:cs typeface="Tahoma" panose="020B0604030504040204" pitchFamily="34" charset="0"/>
              </a:rPr>
              <a:t>Parents’ Learning Allowance</a:t>
            </a:r>
          </a:p>
          <a:p>
            <a:pPr marL="342900" indent="-342900">
              <a:buFont typeface="Arial" panose="020B0604020202020204" pitchFamily="34" charset="0"/>
              <a:buChar char="•"/>
            </a:pPr>
            <a:r>
              <a:rPr lang="en-GB" sz="2000" dirty="0">
                <a:latin typeface="Open Sans" panose="020B0606030504020204"/>
                <a:ea typeface="Tahoma" panose="020B0604030504040204" pitchFamily="34" charset="0"/>
                <a:cs typeface="Tahoma" panose="020B0604030504040204" pitchFamily="34" charset="0"/>
              </a:rPr>
              <a:t>Childcare Grant</a:t>
            </a:r>
          </a:p>
          <a:p>
            <a:pPr marL="342900" indent="-342900">
              <a:buFont typeface="Arial" panose="020B0604020202020204" pitchFamily="34" charset="0"/>
              <a:buChar char="•"/>
            </a:pPr>
            <a:r>
              <a:rPr lang="en-GB" sz="2000" dirty="0">
                <a:latin typeface="Open Sans" panose="020B0606030504020204"/>
                <a:ea typeface="Tahoma" panose="020B0604030504040204" pitchFamily="34" charset="0"/>
                <a:cs typeface="Tahoma" panose="020B0604030504040204" pitchFamily="34" charset="0"/>
              </a:rPr>
              <a:t>Adult Dependants Grant</a:t>
            </a:r>
          </a:p>
          <a:p>
            <a:pPr marL="342900" indent="-342900">
              <a:buFont typeface="Arial" panose="020B0604020202020204" pitchFamily="34" charset="0"/>
              <a:buChar char="•"/>
            </a:pPr>
            <a:r>
              <a:rPr lang="en-GB" sz="2000" dirty="0">
                <a:latin typeface="Open Sans" panose="020B0606030504020204"/>
                <a:ea typeface="Tahoma" panose="020B0604030504040204" pitchFamily="34" charset="0"/>
                <a:cs typeface="Tahoma" panose="020B0604030504040204" pitchFamily="34" charset="0"/>
              </a:rPr>
              <a:t>Disabled Students’ Allowance (DSA)</a:t>
            </a:r>
          </a:p>
          <a:p>
            <a:pPr marL="342900" indent="-342900">
              <a:buFont typeface="Arial" panose="020B0604020202020204" pitchFamily="34" charset="0"/>
              <a:buChar char="•"/>
            </a:pPr>
            <a:endParaRPr lang="en-GB" sz="2000" dirty="0">
              <a:latin typeface="Open Sans" panose="020B0606030504020204"/>
              <a:ea typeface="Tahoma" panose="020B0604030504040204" pitchFamily="34" charset="0"/>
              <a:cs typeface="Tahoma" panose="020B0604030504040204" pitchFamily="34" charset="0"/>
            </a:endParaRPr>
          </a:p>
          <a:p>
            <a:r>
              <a:rPr lang="en-GB" sz="2000" dirty="0">
                <a:latin typeface="Open Sans" panose="020B0606030504020204"/>
                <a:ea typeface="Tahoma" panose="020B0604030504040204" pitchFamily="34" charset="0"/>
                <a:cs typeface="Tahoma" panose="020B0604030504040204" pitchFamily="34" charset="0"/>
              </a:rPr>
              <a:t>www.gov.uk/student-finance/extra-help</a:t>
            </a:r>
          </a:p>
          <a:p>
            <a:pPr marL="342900" indent="-342900">
              <a:buFont typeface="Arial" panose="020B0604020202020204" pitchFamily="34" charset="0"/>
              <a:buChar char="•"/>
            </a:pPr>
            <a:endPar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descr="A student carries boxes and walks through the University of Northampton Student Village.&#10;">
            <a:extLst>
              <a:ext uri="{FF2B5EF4-FFF2-40B4-BE49-F238E27FC236}">
                <a16:creationId xmlns:a16="http://schemas.microsoft.com/office/drawing/2014/main" id="{B65E9F6D-3C9F-47B4-9DAC-C4C1F19DCE39}"/>
              </a:ext>
            </a:extLst>
          </p:cNvPr>
          <p:cNvPicPr>
            <a:picLocks noChangeAspect="1"/>
          </p:cNvPicPr>
          <p:nvPr/>
        </p:nvPicPr>
        <p:blipFill rotWithShape="1">
          <a:blip r:embed="rId3">
            <a:extLst>
              <a:ext uri="{28A0092B-C50C-407E-A947-70E740481C1C}">
                <a14:useLocalDpi xmlns:a14="http://schemas.microsoft.com/office/drawing/2010/main" val="0"/>
              </a:ext>
            </a:extLst>
          </a:blip>
          <a:srcRect l="55695" r="1"/>
          <a:stretch/>
        </p:blipFill>
        <p:spPr>
          <a:xfrm>
            <a:off x="7633253" y="0"/>
            <a:ext cx="4558748" cy="6858000"/>
          </a:xfrm>
          <a:prstGeom prst="rect">
            <a:avLst/>
          </a:prstGeom>
        </p:spPr>
      </p:pic>
    </p:spTree>
    <p:extLst>
      <p:ext uri="{BB962C8B-B14F-4D97-AF65-F5344CB8AC3E}">
        <p14:creationId xmlns:p14="http://schemas.microsoft.com/office/powerpoint/2010/main" val="427596776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F4E1436FBE447478E6A72B190C79BF1" ma:contentTypeVersion="10" ma:contentTypeDescription="Create a new document." ma:contentTypeScope="" ma:versionID="0935c5ea18d72e50c7e9609dc0aa0a2c">
  <xsd:schema xmlns:xsd="http://www.w3.org/2001/XMLSchema" xmlns:xs="http://www.w3.org/2001/XMLSchema" xmlns:p="http://schemas.microsoft.com/office/2006/metadata/properties" xmlns:ns3="0b8dff8d-6ab9-4c08-92f9-f4cf276ff1a0" targetNamespace="http://schemas.microsoft.com/office/2006/metadata/properties" ma:root="true" ma:fieldsID="a23dca07ba9dbd437646e244b7f3db75" ns3:_="">
    <xsd:import namespace="0b8dff8d-6ab9-4c08-92f9-f4cf276ff1a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8dff8d-6ab9-4c08-92f9-f4cf276ff1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8F0D47-B822-471B-81C9-6C8E2D8DB027}">
  <ds:schemaRefs>
    <ds:schemaRef ds:uri="http://schemas.microsoft.com/sharepoint/v3/contenttype/forms"/>
  </ds:schemaRefs>
</ds:datastoreItem>
</file>

<file path=customXml/itemProps2.xml><?xml version="1.0" encoding="utf-8"?>
<ds:datastoreItem xmlns:ds="http://schemas.openxmlformats.org/officeDocument/2006/customXml" ds:itemID="{7D68CEBB-5336-44B4-9A16-E0BC58AD9E8D}">
  <ds:schemaRefs>
    <ds:schemaRef ds:uri="http://www.w3.org/XML/1998/namespace"/>
    <ds:schemaRef ds:uri="http://purl.org/dc/elements/1.1/"/>
    <ds:schemaRef ds:uri="http://purl.org/dc/terms/"/>
    <ds:schemaRef ds:uri="http://purl.org/dc/dcmityp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0b8dff8d-6ab9-4c08-92f9-f4cf276ff1a0"/>
  </ds:schemaRefs>
</ds:datastoreItem>
</file>

<file path=customXml/itemProps3.xml><?xml version="1.0" encoding="utf-8"?>
<ds:datastoreItem xmlns:ds="http://schemas.openxmlformats.org/officeDocument/2006/customXml" ds:itemID="{38667A5E-A96C-4E30-9A0E-D794335D3E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8dff8d-6ab9-4c08-92f9-f4cf276ff1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11704</TotalTime>
  <Words>2002</Words>
  <Application>Microsoft Office PowerPoint</Application>
  <PresentationFormat>Widescreen</PresentationFormat>
  <Paragraphs>294</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Open Sans</vt:lpstr>
      <vt:lpstr>Open Sans Extrabold</vt:lpstr>
      <vt:lpstr>Tahoma</vt:lpstr>
      <vt:lpstr>Trebuchet MS</vt:lpstr>
      <vt:lpstr>Wingdings</vt:lpstr>
      <vt:lpstr>Wingdings 3</vt:lpstr>
      <vt:lpstr>Facet</vt:lpstr>
      <vt:lpstr>Student Finance  2022</vt:lpstr>
      <vt:lpstr>Student Finance</vt:lpstr>
      <vt:lpstr>Student Finance England </vt:lpstr>
      <vt:lpstr>Tuition Fees</vt:lpstr>
      <vt:lpstr>Tuition Fees Explained</vt:lpstr>
      <vt:lpstr>Maintenance Loan</vt:lpstr>
      <vt:lpstr>Maintenance Loan Entitlement</vt:lpstr>
      <vt:lpstr>Repayments</vt:lpstr>
      <vt:lpstr>Additional Allowances</vt:lpstr>
      <vt:lpstr>NHS Funding </vt:lpstr>
      <vt:lpstr>Bursaries and Scholarships</vt:lpstr>
      <vt:lpstr>Budgeting</vt:lpstr>
      <vt:lpstr>How to apply</vt:lpstr>
      <vt:lpstr>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Tapp</dc:creator>
  <cp:lastModifiedBy>Newman, Simone</cp:lastModifiedBy>
  <cp:revision>262</cp:revision>
  <dcterms:created xsi:type="dcterms:W3CDTF">2020-05-07T14:21:19Z</dcterms:created>
  <dcterms:modified xsi:type="dcterms:W3CDTF">2022-05-06T14:11:03Z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0x0101000F4E1436FBE447478E6A72B190C79BF1</vt:lpwstr>
  </property>
</Properties>
</file>